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0.xml" ContentType="application/vnd.openxmlformats-officedocument.presentationml.slide+xml"/>
  <Override PartName="/ppt/slides/slide40.xml" ContentType="application/vnd.openxmlformats-officedocument.presentationml.slide+xml"/>
  <Override PartName="/ppt/slides/slide4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50.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9.xml" ContentType="application/vnd.openxmlformats-officedocument.presentationml.slide+xml"/>
  <Override PartName="/ppt/slides/slide47.xml" ContentType="application/vnd.openxmlformats-officedocument.presentationml.slide+xml"/>
  <Override PartName="/ppt/slides/slide49.xml" ContentType="application/vnd.openxmlformats-officedocument.presentationml.slide+xml"/>
  <Override PartName="/ppt/slides/slide46.xml" ContentType="application/vnd.openxmlformats-officedocument.presentationml.slide+xml"/>
  <Override PartName="/ppt/slides/slide4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305" r:id="rId7"/>
    <p:sldId id="261" r:id="rId8"/>
    <p:sldId id="262" r:id="rId9"/>
    <p:sldId id="302" r:id="rId10"/>
    <p:sldId id="263" r:id="rId11"/>
    <p:sldId id="264" r:id="rId12"/>
    <p:sldId id="265" r:id="rId13"/>
    <p:sldId id="266" r:id="rId14"/>
    <p:sldId id="267" r:id="rId15"/>
    <p:sldId id="268" r:id="rId16"/>
    <p:sldId id="269" r:id="rId17"/>
    <p:sldId id="303" r:id="rId18"/>
    <p:sldId id="270" r:id="rId19"/>
    <p:sldId id="301"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2" r:id="rId41"/>
    <p:sldId id="291" r:id="rId42"/>
    <p:sldId id="293" r:id="rId43"/>
    <p:sldId id="294" r:id="rId44"/>
    <p:sldId id="295" r:id="rId45"/>
    <p:sldId id="296" r:id="rId46"/>
    <p:sldId id="297" r:id="rId47"/>
    <p:sldId id="298" r:id="rId48"/>
    <p:sldId id="304" r:id="rId49"/>
    <p:sldId id="299" r:id="rId50"/>
    <p:sldId id="306" r:id="rId5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8" Type="http://schemas.openxmlformats.org/officeDocument/2006/relationships/customXml" Target="../customXml/item3.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ustomXml" Target="../customXml/item2.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824A612C-1113-4C2F-ABC8-BE518BDFBA71}" type="datetimeFigureOut">
              <a:rPr lang="ru-RU" smtClean="0"/>
              <a:t>28.03.2020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F4137667-27D4-4EF8-B9BC-300AB704A734}"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24A612C-1113-4C2F-ABC8-BE518BDFBA71}" type="datetimeFigureOut">
              <a:rPr lang="ru-RU" smtClean="0"/>
              <a:t>28.03.2020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137667-27D4-4EF8-B9BC-300AB704A73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24A612C-1113-4C2F-ABC8-BE518BDFBA71}" type="datetimeFigureOut">
              <a:rPr lang="ru-RU" smtClean="0"/>
              <a:t>28.03.2020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137667-27D4-4EF8-B9BC-300AB704A73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24A612C-1113-4C2F-ABC8-BE518BDFBA71}" type="datetimeFigureOut">
              <a:rPr lang="ru-RU" smtClean="0"/>
              <a:t>28.03.2020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137667-27D4-4EF8-B9BC-300AB704A73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24A612C-1113-4C2F-ABC8-BE518BDFBA71}" type="datetimeFigureOut">
              <a:rPr lang="ru-RU" smtClean="0"/>
              <a:t>28.03.2020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F4137667-27D4-4EF8-B9BC-300AB704A734}"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24A612C-1113-4C2F-ABC8-BE518BDFBA71}" type="datetimeFigureOut">
              <a:rPr lang="ru-RU" smtClean="0"/>
              <a:t>28.03.2020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4137667-27D4-4EF8-B9BC-300AB704A73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824A612C-1113-4C2F-ABC8-BE518BDFBA71}" type="datetimeFigureOut">
              <a:rPr lang="ru-RU" smtClean="0"/>
              <a:t>28.03.2020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4137667-27D4-4EF8-B9BC-300AB704A734}"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24A612C-1113-4C2F-ABC8-BE518BDFBA71}" type="datetimeFigureOut">
              <a:rPr lang="ru-RU" smtClean="0"/>
              <a:t>28.03.2020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4137667-27D4-4EF8-B9BC-300AB704A73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24A612C-1113-4C2F-ABC8-BE518BDFBA71}" type="datetimeFigureOut">
              <a:rPr lang="ru-RU" smtClean="0"/>
              <a:t>28.03.2020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4137667-27D4-4EF8-B9BC-300AB704A73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24A612C-1113-4C2F-ABC8-BE518BDFBA71}" type="datetimeFigureOut">
              <a:rPr lang="ru-RU" smtClean="0"/>
              <a:t>28.03.2020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4137667-27D4-4EF8-B9BC-300AB704A734}"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824A612C-1113-4C2F-ABC8-BE518BDFBA71}" type="datetimeFigureOut">
              <a:rPr lang="ru-RU" smtClean="0"/>
              <a:t>28.03.2020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4137667-27D4-4EF8-B9BC-300AB704A734}"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24A612C-1113-4C2F-ABC8-BE518BDFBA71}" type="datetimeFigureOut">
              <a:rPr lang="ru-RU" smtClean="0"/>
              <a:t>28.03.2020</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4137667-27D4-4EF8-B9BC-300AB704A734}"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etalonline.by/document/?regnum=hk0900071#&amp;Article=127&amp;Point=2&amp;UnderPoint=2.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48681"/>
            <a:ext cx="7772400" cy="1512167"/>
          </a:xfrm>
        </p:spPr>
        <p:txBody>
          <a:bodyPr>
            <a:normAutofit fontScale="90000"/>
          </a:bodyPr>
          <a:lstStyle/>
          <a:p>
            <a:r>
              <a:rPr lang="ru-RU" b="1" dirty="0">
                <a:latin typeface="Times New Roman" pitchFamily="18" charset="0"/>
                <a:cs typeface="Times New Roman" pitchFamily="18" charset="0"/>
              </a:rPr>
              <a:t>Республиканские и местные налоги и сборы</a:t>
            </a:r>
          </a:p>
        </p:txBody>
      </p:sp>
      <p:sp>
        <p:nvSpPr>
          <p:cNvPr id="3" name="Подзаголовок 2"/>
          <p:cNvSpPr>
            <a:spLocks noGrp="1"/>
          </p:cNvSpPr>
          <p:nvPr>
            <p:ph type="subTitle" idx="1"/>
          </p:nvPr>
        </p:nvSpPr>
        <p:spPr>
          <a:xfrm>
            <a:off x="1371600" y="2348880"/>
            <a:ext cx="6400800" cy="2664296"/>
          </a:xfrm>
        </p:spPr>
        <p:txBody>
          <a:bodyPr>
            <a:normAutofit/>
          </a:bodyPr>
          <a:lstStyle/>
          <a:p>
            <a:pPr marL="514350" lvl="0" indent="-514350" algn="just">
              <a:buFont typeface="+mj-lt"/>
              <a:buAutoNum type="arabicPeriod"/>
            </a:pPr>
            <a:r>
              <a:rPr lang="ru-RU" dirty="0">
                <a:solidFill>
                  <a:schemeClr val="tx1"/>
                </a:solidFill>
                <a:latin typeface="Times New Roman" pitchFamily="18" charset="0"/>
                <a:cs typeface="Times New Roman" pitchFamily="18" charset="0"/>
              </a:rPr>
              <a:t>Налог на добавленную стоимость.</a:t>
            </a:r>
          </a:p>
          <a:p>
            <a:pPr marL="514350" lvl="0" indent="-514350" algn="just">
              <a:buFont typeface="+mj-lt"/>
              <a:buAutoNum type="arabicPeriod"/>
            </a:pPr>
            <a:r>
              <a:rPr lang="ru-RU" dirty="0">
                <a:solidFill>
                  <a:schemeClr val="tx1"/>
                </a:solidFill>
                <a:latin typeface="Times New Roman" pitchFamily="18" charset="0"/>
                <a:cs typeface="Times New Roman" pitchFamily="18" charset="0"/>
              </a:rPr>
              <a:t>Акцизы.</a:t>
            </a:r>
          </a:p>
          <a:p>
            <a:pPr marL="514350" indent="-514350" algn="just">
              <a:buFont typeface="+mj-lt"/>
              <a:buAutoNum type="arabicPeriod"/>
            </a:pPr>
            <a:r>
              <a:rPr lang="ru-RU" dirty="0">
                <a:solidFill>
                  <a:schemeClr val="tx1"/>
                </a:solidFill>
                <a:latin typeface="Times New Roman" pitchFamily="18" charset="0"/>
                <a:cs typeface="Times New Roman" pitchFamily="18" charset="0"/>
              </a:rPr>
              <a:t>Налог на прибыль</a:t>
            </a:r>
            <a:r>
              <a:rPr lang="ru-RU" dirty="0" smtClean="0">
                <a:solidFill>
                  <a:schemeClr val="tx1"/>
                </a:solidFill>
                <a:latin typeface="Times New Roman" pitchFamily="18" charset="0"/>
                <a:cs typeface="Times New Roman" pitchFamily="18" charset="0"/>
              </a:rPr>
              <a:t>.</a:t>
            </a:r>
          </a:p>
          <a:p>
            <a:pPr marL="514350" indent="-514350" algn="just">
              <a:buFont typeface="+mj-lt"/>
              <a:buAutoNum type="arabicPeriod"/>
            </a:pPr>
            <a:r>
              <a:rPr lang="ru-RU" dirty="0" smtClean="0">
                <a:latin typeface="Times New Roman" pitchFamily="18" charset="0"/>
                <a:cs typeface="Times New Roman" pitchFamily="18" charset="0"/>
              </a:rPr>
              <a:t>Глава 17 </a:t>
            </a:r>
            <a:r>
              <a:rPr lang="ru-RU" dirty="0" err="1" smtClean="0">
                <a:latin typeface="Times New Roman" pitchFamily="18" charset="0"/>
                <a:cs typeface="Times New Roman" pitchFamily="18" charset="0"/>
              </a:rPr>
              <a:t>НК</a:t>
            </a:r>
            <a:r>
              <a:rPr lang="ru-RU" dirty="0" smtClean="0">
                <a:latin typeface="Times New Roman" pitchFamily="18" charset="0"/>
                <a:cs typeface="Times New Roman" pitchFamily="18" charset="0"/>
              </a:rPr>
              <a:t> самостоятельно</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132714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642194"/>
          </a:xfrm>
        </p:spPr>
        <p:txBody>
          <a:bodyPr>
            <a:normAutofit/>
          </a:bodyPr>
          <a:lstStyle/>
          <a:p>
            <a:r>
              <a:rPr lang="ru-RU" sz="2400" dirty="0">
                <a:effectLst/>
              </a:rPr>
              <a:t>Определение момента фактической реализации товаров (работ, услуг), имущественных </a:t>
            </a:r>
            <a:r>
              <a:rPr lang="ru-RU" sz="2400" dirty="0" smtClean="0">
                <a:effectLst/>
              </a:rPr>
              <a:t>прав (ст. 121 </a:t>
            </a:r>
            <a:r>
              <a:rPr lang="ru-RU" sz="2400" dirty="0" err="1" smtClean="0">
                <a:effectLst/>
              </a:rPr>
              <a:t>НК</a:t>
            </a:r>
            <a:r>
              <a:rPr lang="ru-RU" sz="2400" dirty="0" smtClean="0">
                <a:effectLst/>
              </a:rPr>
              <a:t>)</a:t>
            </a:r>
            <a:endParaRPr lang="ru-RU" sz="2400" b="1" dirty="0">
              <a:latin typeface="Times New Roman" pitchFamily="18" charset="0"/>
              <a:cs typeface="Times New Roman" pitchFamily="18" charset="0"/>
            </a:endParaRPr>
          </a:p>
        </p:txBody>
      </p:sp>
      <p:sp>
        <p:nvSpPr>
          <p:cNvPr id="3" name="Объект 2"/>
          <p:cNvSpPr>
            <a:spLocks noGrp="1"/>
          </p:cNvSpPr>
          <p:nvPr>
            <p:ph idx="1"/>
          </p:nvPr>
        </p:nvSpPr>
        <p:spPr>
          <a:xfrm>
            <a:off x="467544" y="2060848"/>
            <a:ext cx="8229600" cy="4392488"/>
          </a:xfrm>
        </p:spPr>
        <p:txBody>
          <a:bodyPr>
            <a:normAutofit fontScale="62500" lnSpcReduction="20000"/>
          </a:bodyPr>
          <a:lstStyle/>
          <a:p>
            <a:pPr marL="137160" indent="0">
              <a:buNone/>
            </a:pPr>
            <a:r>
              <a:rPr lang="ru-RU" dirty="0"/>
              <a:t>Момент фактической реализации товаров (работ, услуг), имущественных прав определяется как приходящийся на отчетный период </a:t>
            </a:r>
            <a:r>
              <a:rPr lang="ru-RU" dirty="0">
                <a:solidFill>
                  <a:srgbClr val="FF0000"/>
                </a:solidFill>
              </a:rPr>
              <a:t>день отгрузки товаров </a:t>
            </a:r>
            <a:r>
              <a:rPr lang="ru-RU" dirty="0"/>
              <a:t>(выполнения работ, оказания услуг), </a:t>
            </a:r>
            <a:r>
              <a:rPr lang="ru-RU" dirty="0">
                <a:solidFill>
                  <a:srgbClr val="FF0000"/>
                </a:solidFill>
              </a:rPr>
              <a:t>передачи</a:t>
            </a:r>
            <a:r>
              <a:rPr lang="ru-RU" dirty="0"/>
              <a:t> имущественных прав независимо от даты проведения расчетов по ним, если иное не установлено </a:t>
            </a:r>
            <a:r>
              <a:rPr lang="ru-RU" dirty="0" smtClean="0"/>
              <a:t>главой 14 </a:t>
            </a:r>
            <a:r>
              <a:rPr lang="ru-RU" dirty="0" err="1" smtClean="0"/>
              <a:t>НК</a:t>
            </a:r>
            <a:r>
              <a:rPr lang="ru-RU" dirty="0" smtClean="0"/>
              <a:t>.</a:t>
            </a:r>
          </a:p>
          <a:p>
            <a:pPr marL="137160" indent="0" fontAlgn="base">
              <a:buNone/>
            </a:pPr>
            <a:r>
              <a:rPr lang="ru-RU" dirty="0"/>
              <a:t>Днем отгрузки товаров признаются:</a:t>
            </a:r>
          </a:p>
          <a:p>
            <a:pPr marL="137160" indent="0" fontAlgn="base">
              <a:buNone/>
            </a:pPr>
            <a:r>
              <a:rPr lang="ru-RU" dirty="0" smtClean="0"/>
              <a:t>- дата </a:t>
            </a:r>
            <a:r>
              <a:rPr lang="ru-RU" dirty="0"/>
              <a:t>их отпуска покупателю (получателю или организации (индивидуальному предпринимателю), осуществляющей перевозку (экспедирование) товара, или организации связи), если продавец не осуществляет доставку (транспортировку) товаров либо не производит затрат по их доставке (транспортировке);</a:t>
            </a:r>
          </a:p>
          <a:p>
            <a:pPr fontAlgn="base">
              <a:buFontTx/>
              <a:buChar char="-"/>
            </a:pPr>
            <a:r>
              <a:rPr lang="ru-RU" dirty="0" smtClean="0"/>
              <a:t>дата</a:t>
            </a:r>
            <a:r>
              <a:rPr lang="ru-RU" dirty="0"/>
              <a:t>, определяемая в соответствии с учетной политикой организации (решением индивидуального предпринимателя), но не позднее даты начала их транспортировки – в иных случаях</a:t>
            </a:r>
            <a:r>
              <a:rPr lang="ru-RU" dirty="0" smtClean="0"/>
              <a:t>.</a:t>
            </a:r>
          </a:p>
          <a:p>
            <a:pPr marL="137160" indent="0" fontAlgn="base">
              <a:buNone/>
            </a:pPr>
            <a:r>
              <a:rPr lang="ru-RU" dirty="0"/>
              <a:t>При сдаче объекта аренды в аренду </a:t>
            </a:r>
            <a:r>
              <a:rPr lang="ru-RU" dirty="0">
                <a:solidFill>
                  <a:srgbClr val="FF0000"/>
                </a:solidFill>
              </a:rPr>
              <a:t>днем сдачи </a:t>
            </a:r>
            <a:r>
              <a:rPr lang="ru-RU" dirty="0"/>
              <a:t>признается последний день каждого месяца, к которому относится арендная плата по такой сдаче, но не ранее даты фактической передачи объекта аренды арендатору</a:t>
            </a:r>
            <a:r>
              <a:rPr lang="ru-RU" dirty="0" smtClean="0"/>
              <a:t>.</a:t>
            </a:r>
          </a:p>
          <a:p>
            <a:pPr marL="137160" indent="0" fontAlgn="base">
              <a:buNone/>
            </a:pPr>
            <a:r>
              <a:rPr lang="ru-RU" dirty="0"/>
              <a:t>Днем оказания туристических услуг признается последний день тура</a:t>
            </a:r>
            <a:r>
              <a:rPr lang="ru-RU" dirty="0" smtClean="0"/>
              <a:t>.</a:t>
            </a:r>
          </a:p>
          <a:p>
            <a:pPr marL="137160" indent="0" fontAlgn="base">
              <a:buNone/>
            </a:pPr>
            <a:r>
              <a:rPr lang="ru-RU" dirty="0"/>
              <a:t>Днем оказания услуг связи признается последний день месяца предоставления услуг связи.</a:t>
            </a:r>
          </a:p>
          <a:p>
            <a:endParaRPr lang="ru-RU" dirty="0" smtClean="0"/>
          </a:p>
          <a:p>
            <a:endParaRPr lang="ru-RU" dirty="0"/>
          </a:p>
        </p:txBody>
      </p:sp>
    </p:spTree>
    <p:extLst>
      <p:ext uri="{BB962C8B-B14F-4D97-AF65-F5344CB8AC3E}">
        <p14:creationId xmlns:p14="http://schemas.microsoft.com/office/powerpoint/2010/main" val="3686488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smtClean="0">
                <a:solidFill>
                  <a:schemeClr val="accent1"/>
                </a:solidFill>
                <a:latin typeface="Times New Roman" pitchFamily="18" charset="0"/>
                <a:cs typeface="Times New Roman" pitchFamily="18" charset="0"/>
              </a:rPr>
              <a:t>Ст. 138 НК - Налоговая </a:t>
            </a:r>
            <a:r>
              <a:rPr lang="ru-RU" sz="2800" b="1" dirty="0">
                <a:solidFill>
                  <a:schemeClr val="accent1"/>
                </a:solidFill>
                <a:latin typeface="Times New Roman" pitchFamily="18" charset="0"/>
                <a:cs typeface="Times New Roman" pitchFamily="18" charset="0"/>
              </a:rPr>
              <a:t>база </a:t>
            </a:r>
            <a:r>
              <a:rPr lang="ru-RU" sz="2800" b="1" dirty="0" smtClean="0">
                <a:solidFill>
                  <a:schemeClr val="accent1"/>
                </a:solidFill>
                <a:latin typeface="Times New Roman" pitchFamily="18" charset="0"/>
                <a:cs typeface="Times New Roman" pitchFamily="18" charset="0"/>
              </a:rPr>
              <a:t>НДС, </a:t>
            </a:r>
            <a:r>
              <a:rPr lang="ru-RU" sz="2800" b="1" dirty="0">
                <a:solidFill>
                  <a:schemeClr val="accent1"/>
                </a:solidFill>
                <a:latin typeface="Times New Roman" pitchFamily="18" charset="0"/>
                <a:cs typeface="Times New Roman" pitchFamily="18" charset="0"/>
              </a:rPr>
              <a:t>взимаемого таможенными органами при ввозе товаров на территорию </a:t>
            </a:r>
            <a:r>
              <a:rPr lang="ru-RU" sz="2800" b="1" dirty="0" smtClean="0">
                <a:solidFill>
                  <a:schemeClr val="accent1"/>
                </a:solidFill>
                <a:latin typeface="Times New Roman" pitchFamily="18" charset="0"/>
                <a:cs typeface="Times New Roman" pitchFamily="18" charset="0"/>
              </a:rPr>
              <a:t>РБ, </a:t>
            </a:r>
            <a:r>
              <a:rPr lang="ru-RU" sz="2800" b="1" dirty="0">
                <a:solidFill>
                  <a:schemeClr val="accent1"/>
                </a:solidFill>
                <a:latin typeface="Times New Roman" pitchFamily="18" charset="0"/>
                <a:cs typeface="Times New Roman" pitchFamily="18" charset="0"/>
              </a:rPr>
              <a:t>определяется как сумма:</a:t>
            </a:r>
          </a:p>
        </p:txBody>
      </p:sp>
      <p:sp>
        <p:nvSpPr>
          <p:cNvPr id="3" name="Объект 2"/>
          <p:cNvSpPr>
            <a:spLocks noGrp="1"/>
          </p:cNvSpPr>
          <p:nvPr>
            <p:ph idx="1"/>
          </p:nvPr>
        </p:nvSpPr>
        <p:spPr/>
        <p:txBody>
          <a:bodyPr>
            <a:normAutofit lnSpcReduction="10000"/>
          </a:bodyPr>
          <a:lstStyle/>
          <a:p>
            <a:r>
              <a:rPr lang="ru-RU" dirty="0">
                <a:latin typeface="Times New Roman" pitchFamily="18" charset="0"/>
                <a:cs typeface="Times New Roman" pitchFamily="18" charset="0"/>
              </a:rPr>
              <a:t>их таможенной стоимости;</a:t>
            </a:r>
          </a:p>
          <a:p>
            <a:r>
              <a:rPr lang="ru-RU" dirty="0">
                <a:latin typeface="Times New Roman" pitchFamily="18" charset="0"/>
                <a:cs typeface="Times New Roman" pitchFamily="18" charset="0"/>
              </a:rPr>
              <a:t>подлежащих уплате сумм таможенных </a:t>
            </a:r>
            <a:r>
              <a:rPr lang="ru-RU" dirty="0" smtClean="0">
                <a:latin typeface="Times New Roman" pitchFamily="18" charset="0"/>
                <a:cs typeface="Times New Roman" pitchFamily="18" charset="0"/>
              </a:rPr>
              <a:t>пошлин;</a:t>
            </a:r>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подлежащих уплате сумм акцизов (по подакцизным товарам</a:t>
            </a:r>
            <a:r>
              <a:rPr lang="ru-RU" dirty="0" smtClean="0">
                <a:latin typeface="Times New Roman" pitchFamily="18" charset="0"/>
                <a:cs typeface="Times New Roman" pitchFamily="18" charset="0"/>
              </a:rPr>
              <a:t>).</a:t>
            </a:r>
          </a:p>
          <a:p>
            <a:pPr marL="0" indent="0">
              <a:buNone/>
            </a:pPr>
            <a:r>
              <a:rPr lang="ru-RU" b="1" dirty="0" smtClean="0">
                <a:solidFill>
                  <a:srgbClr val="FF0000"/>
                </a:solidFill>
                <a:latin typeface="Times New Roman" pitchFamily="18" charset="0"/>
                <a:cs typeface="Times New Roman" pitchFamily="18" charset="0"/>
              </a:rPr>
              <a:t>НБ=</a:t>
            </a:r>
            <a:r>
              <a:rPr lang="ru-RU" b="1" dirty="0" err="1" smtClean="0">
                <a:solidFill>
                  <a:srgbClr val="FF0000"/>
                </a:solidFill>
                <a:latin typeface="Times New Roman" pitchFamily="18" charset="0"/>
                <a:cs typeface="Times New Roman" pitchFamily="18" charset="0"/>
              </a:rPr>
              <a:t>там.стоимость+там.пошлины+акцизы</a:t>
            </a:r>
            <a:endParaRPr lang="ru-RU" b="1" dirty="0" smtClean="0">
              <a:solidFill>
                <a:srgbClr val="FF0000"/>
              </a:solidFill>
              <a:latin typeface="Times New Roman" pitchFamily="18" charset="0"/>
              <a:cs typeface="Times New Roman" pitchFamily="18" charset="0"/>
            </a:endParaRPr>
          </a:p>
          <a:p>
            <a:pPr marL="0" indent="0">
              <a:buNone/>
            </a:pPr>
            <a:r>
              <a:rPr lang="ru-RU" dirty="0" smtClean="0">
                <a:solidFill>
                  <a:srgbClr val="FF0000"/>
                </a:solidFill>
                <a:latin typeface="Times New Roman" pitchFamily="18" charset="0"/>
                <a:cs typeface="Times New Roman" pitchFamily="18" charset="0"/>
              </a:rPr>
              <a:t>НДС=</a:t>
            </a:r>
            <a:r>
              <a:rPr lang="ru-RU" dirty="0" err="1" smtClean="0">
                <a:solidFill>
                  <a:srgbClr val="FF0000"/>
                </a:solidFill>
                <a:latin typeface="Times New Roman" pitchFamily="18" charset="0"/>
                <a:cs typeface="Times New Roman" pitchFamily="18" charset="0"/>
              </a:rPr>
              <a:t>НБ×НС</a:t>
            </a:r>
            <a:r>
              <a:rPr lang="ru-RU" dirty="0" smtClean="0">
                <a:solidFill>
                  <a:srgbClr val="FF0000"/>
                </a:solidFill>
                <a:latin typeface="Times New Roman" pitchFamily="18" charset="0"/>
                <a:cs typeface="Times New Roman" pitchFamily="18" charset="0"/>
              </a:rPr>
              <a:t> </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ст.138</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НК</a:t>
            </a:r>
            <a:r>
              <a:rPr lang="ru-RU" dirty="0" smtClean="0">
                <a:latin typeface="Times New Roman" pitchFamily="18" charset="0"/>
                <a:cs typeface="Times New Roman" pitchFamily="18" charset="0"/>
              </a:rPr>
              <a:t>)</a:t>
            </a:r>
          </a:p>
          <a:p>
            <a:pPr marL="0" indent="0">
              <a:buNone/>
            </a:pPr>
            <a:r>
              <a:rPr lang="ru-RU" dirty="0">
                <a:latin typeface="Times New Roman" pitchFamily="18" charset="0"/>
                <a:cs typeface="Times New Roman" pitchFamily="18" charset="0"/>
              </a:rPr>
              <a:t>Порядок и сроки уплаты </a:t>
            </a:r>
            <a:r>
              <a:rPr lang="ru-RU" dirty="0" smtClean="0">
                <a:latin typeface="Times New Roman" pitchFamily="18" charset="0"/>
                <a:cs typeface="Times New Roman" pitchFamily="18" charset="0"/>
              </a:rPr>
              <a:t>НДС, </a:t>
            </a:r>
            <a:r>
              <a:rPr lang="ru-RU" dirty="0">
                <a:latin typeface="Times New Roman" pitchFamily="18" charset="0"/>
                <a:cs typeface="Times New Roman" pitchFamily="18" charset="0"/>
              </a:rPr>
              <a:t>взимаемого таможенными органами, устанавливаются таможенным законодательством и (или) актами Президента Республики Беларусь.</a:t>
            </a:r>
            <a:endParaRPr lang="ru-RU" dirty="0" smtClean="0">
              <a:latin typeface="Times New Roman" pitchFamily="18" charset="0"/>
              <a:cs typeface="Times New Roman" pitchFamily="18" charset="0"/>
            </a:endParaRPr>
          </a:p>
          <a:p>
            <a:endParaRPr lang="ru-RU" dirty="0" smtClean="0"/>
          </a:p>
          <a:p>
            <a:endParaRPr lang="ru-RU" dirty="0"/>
          </a:p>
          <a:p>
            <a:endParaRPr lang="ru-RU" dirty="0"/>
          </a:p>
        </p:txBody>
      </p:sp>
    </p:spTree>
    <p:extLst>
      <p:ext uri="{BB962C8B-B14F-4D97-AF65-F5344CB8AC3E}">
        <p14:creationId xmlns:p14="http://schemas.microsoft.com/office/powerpoint/2010/main" val="2756137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70186"/>
          </a:xfrm>
        </p:spPr>
        <p:txBody>
          <a:bodyPr>
            <a:noAutofit/>
          </a:bodyPr>
          <a:lstStyle/>
          <a:p>
            <a:endParaRPr lang="ru-RU" sz="3200" dirty="0">
              <a:latin typeface="Times New Roman" pitchFamily="18" charset="0"/>
              <a:cs typeface="Times New Roman" pitchFamily="18" charset="0"/>
            </a:endParaRPr>
          </a:p>
        </p:txBody>
      </p:sp>
      <p:sp>
        <p:nvSpPr>
          <p:cNvPr id="3" name="Объект 2"/>
          <p:cNvSpPr>
            <a:spLocks noGrp="1"/>
          </p:cNvSpPr>
          <p:nvPr>
            <p:ph idx="1"/>
          </p:nvPr>
        </p:nvSpPr>
        <p:spPr>
          <a:xfrm>
            <a:off x="457200" y="1916832"/>
            <a:ext cx="8229600" cy="4209331"/>
          </a:xfrm>
        </p:spPr>
        <p:txBody>
          <a:bodyPr>
            <a:normAutofit/>
          </a:bodyPr>
          <a:lstStyle/>
          <a:p>
            <a:pPr marL="0" indent="0" algn="just">
              <a:buNone/>
            </a:pPr>
            <a:r>
              <a:rPr lang="ru-RU" dirty="0">
                <a:latin typeface="Times New Roman" pitchFamily="18" charset="0"/>
                <a:cs typeface="Times New Roman" pitchFamily="18" charset="0"/>
              </a:rPr>
              <a:t>При ввозе товаров на территорию Республики Беларусь с территории государств – членов Евразийского экономического союза взимание </a:t>
            </a:r>
            <a:r>
              <a:rPr lang="ru-RU" dirty="0" smtClean="0">
                <a:latin typeface="Times New Roman" pitchFamily="18" charset="0"/>
                <a:cs typeface="Times New Roman" pitchFamily="18" charset="0"/>
              </a:rPr>
              <a:t>НДС осуществляют </a:t>
            </a:r>
            <a:r>
              <a:rPr lang="ru-RU" dirty="0">
                <a:latin typeface="Times New Roman" pitchFamily="18" charset="0"/>
                <a:cs typeface="Times New Roman" pitchFamily="18" charset="0"/>
              </a:rPr>
              <a:t>налоговые </a:t>
            </a:r>
            <a:r>
              <a:rPr lang="ru-RU" dirty="0" smtClean="0">
                <a:latin typeface="Times New Roman" pitchFamily="18" charset="0"/>
                <a:cs typeface="Times New Roman" pitchFamily="18" charset="0"/>
              </a:rPr>
              <a:t>органы (ст. 139 </a:t>
            </a:r>
            <a:r>
              <a:rPr lang="ru-RU" dirty="0" err="1" smtClean="0">
                <a:latin typeface="Times New Roman" pitchFamily="18" charset="0"/>
                <a:cs typeface="Times New Roman" pitchFamily="18" charset="0"/>
              </a:rPr>
              <a:t>НК</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512943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u-RU" b="1" dirty="0">
                <a:latin typeface="Times New Roman" pitchFamily="18" charset="0"/>
                <a:cs typeface="Times New Roman" pitchFamily="18" charset="0"/>
              </a:rPr>
              <a:t>Ставки </a:t>
            </a:r>
            <a:r>
              <a:rPr lang="ru-RU" b="1" dirty="0" smtClean="0">
                <a:latin typeface="Times New Roman" pitchFamily="18" charset="0"/>
                <a:cs typeface="Times New Roman" pitchFamily="18" charset="0"/>
              </a:rPr>
              <a:t>НДС (ст. 122 НК):</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457200" y="980728"/>
            <a:ext cx="8229600" cy="5616624"/>
          </a:xfrm>
        </p:spPr>
        <p:txBody>
          <a:bodyPr>
            <a:normAutofit fontScale="55000" lnSpcReduction="20000"/>
          </a:bodyPr>
          <a:lstStyle/>
          <a:p>
            <a:pPr algn="just"/>
            <a:r>
              <a:rPr lang="ru-RU" sz="3800" dirty="0">
                <a:solidFill>
                  <a:srgbClr val="FF0000"/>
                </a:solidFill>
                <a:latin typeface="Times New Roman" pitchFamily="18" charset="0"/>
                <a:cs typeface="Times New Roman" pitchFamily="18" charset="0"/>
              </a:rPr>
              <a:t>ноль (</a:t>
            </a:r>
            <a:r>
              <a:rPr lang="ru-RU" sz="3800" u="sng" dirty="0">
                <a:solidFill>
                  <a:srgbClr val="FF0000"/>
                </a:solidFill>
                <a:latin typeface="Times New Roman" pitchFamily="18" charset="0"/>
                <a:cs typeface="Times New Roman" pitchFamily="18" charset="0"/>
              </a:rPr>
              <a:t>0) </a:t>
            </a:r>
            <a:r>
              <a:rPr lang="ru-RU" sz="3800" dirty="0" smtClean="0">
                <a:solidFill>
                  <a:srgbClr val="FF0000"/>
                </a:solidFill>
                <a:latin typeface="Times New Roman" pitchFamily="18" charset="0"/>
                <a:cs typeface="Times New Roman" pitchFamily="18" charset="0"/>
              </a:rPr>
              <a:t>процентов </a:t>
            </a:r>
            <a:r>
              <a:rPr lang="ru-RU" sz="3800" dirty="0" smtClean="0">
                <a:latin typeface="Times New Roman" pitchFamily="18" charset="0"/>
                <a:cs typeface="Times New Roman" pitchFamily="18" charset="0"/>
              </a:rPr>
              <a:t>при :</a:t>
            </a:r>
            <a:endParaRPr lang="ru-RU" sz="3800" dirty="0">
              <a:latin typeface="Times New Roman" pitchFamily="18" charset="0"/>
              <a:cs typeface="Times New Roman" pitchFamily="18" charset="0"/>
            </a:endParaRPr>
          </a:p>
          <a:p>
            <a:pPr fontAlgn="base">
              <a:buFontTx/>
              <a:buChar char="-"/>
            </a:pPr>
            <a:r>
              <a:rPr lang="ru-RU" dirty="0" smtClean="0"/>
              <a:t>реализации </a:t>
            </a:r>
            <a:r>
              <a:rPr lang="ru-RU" dirty="0"/>
              <a:t>товаров, помещенных под таможенную процедуру экспорта, при условии документального подтверждения фактического вывоза товаров за пределы территории Республики Беларусь в порядке, </a:t>
            </a:r>
            <a:r>
              <a:rPr lang="ru-RU" dirty="0" smtClean="0"/>
              <a:t>установленном ст. 123 </a:t>
            </a:r>
            <a:r>
              <a:rPr lang="ru-RU" dirty="0" err="1" smtClean="0"/>
              <a:t>НК</a:t>
            </a:r>
            <a:r>
              <a:rPr lang="ru-RU" dirty="0" smtClean="0"/>
              <a:t>;</a:t>
            </a:r>
            <a:endParaRPr lang="ru-RU" dirty="0"/>
          </a:p>
          <a:p>
            <a:pPr fontAlgn="base">
              <a:buFontTx/>
              <a:buChar char="-"/>
            </a:pPr>
            <a:r>
              <a:rPr lang="ru-RU" dirty="0" smtClean="0"/>
              <a:t>реализации </a:t>
            </a:r>
            <a:r>
              <a:rPr lang="ru-RU" dirty="0"/>
              <a:t>товаров, вывезенных (без обязательств об обратном ввозе на территорию Республики Беларусь) в государства – члены Евразийского экономического </a:t>
            </a:r>
            <a:r>
              <a:rPr lang="ru-RU" dirty="0" smtClean="0"/>
              <a:t>союза, </a:t>
            </a:r>
            <a:r>
              <a:rPr lang="ru-RU" dirty="0"/>
              <a:t>при условии документального подтверждения фактического вывоза товаров за пределы территории Республики Беларусь в порядке, </a:t>
            </a:r>
            <a:r>
              <a:rPr lang="ru-RU" dirty="0" smtClean="0"/>
              <a:t>установленном ст. 124 </a:t>
            </a:r>
            <a:r>
              <a:rPr lang="ru-RU" dirty="0" err="1" smtClean="0"/>
              <a:t>НК</a:t>
            </a:r>
            <a:r>
              <a:rPr lang="ru-RU" dirty="0" smtClean="0"/>
              <a:t>;</a:t>
            </a:r>
            <a:endParaRPr lang="ru-RU" dirty="0"/>
          </a:p>
          <a:p>
            <a:pPr fontAlgn="base">
              <a:buFontTx/>
              <a:buChar char="-"/>
            </a:pPr>
            <a:r>
              <a:rPr lang="ru-RU" dirty="0"/>
              <a:t>реализации экспортируемых транспортных услуг, включая транзитные перевозки</a:t>
            </a:r>
            <a:r>
              <a:rPr lang="ru-RU" dirty="0" smtClean="0"/>
              <a:t>;</a:t>
            </a:r>
          </a:p>
          <a:p>
            <a:pPr fontAlgn="base"/>
            <a:r>
              <a:rPr lang="ru-RU" dirty="0" smtClean="0"/>
              <a:t>реализации </a:t>
            </a:r>
            <a:r>
              <a:rPr lang="ru-RU" dirty="0"/>
              <a:t>товаров в розничной торговле через магазины физическим лицам, не имеющим постоянного места жительства в государстве – члене Евразийского экономического </a:t>
            </a:r>
            <a:r>
              <a:rPr lang="ru-RU" dirty="0" smtClean="0"/>
              <a:t>союза, </a:t>
            </a:r>
            <a:r>
              <a:rPr lang="ru-RU" dirty="0"/>
              <a:t>в случае вывоза иностранными лицами товаров за пределы таможенной территории Евразийского экономического союза в течение трех месяцев со дня приобретения </a:t>
            </a:r>
            <a:r>
              <a:rPr lang="ru-RU" dirty="0" smtClean="0"/>
              <a:t>товаров (</a:t>
            </a:r>
            <a:r>
              <a:rPr lang="en-US" dirty="0" smtClean="0"/>
              <a:t>tax free)</a:t>
            </a:r>
            <a:r>
              <a:rPr lang="ru-RU" dirty="0" smtClean="0"/>
              <a:t>.</a:t>
            </a:r>
            <a:r>
              <a:rPr lang="en-US" dirty="0" smtClean="0"/>
              <a:t> </a:t>
            </a:r>
            <a:r>
              <a:rPr lang="ru-RU" dirty="0"/>
              <a:t>вправе применять плательщики при соблюдении в совокупности следующих условий:</a:t>
            </a:r>
          </a:p>
          <a:p>
            <a:pPr marL="137160" indent="0" fontAlgn="base">
              <a:buNone/>
            </a:pPr>
            <a:r>
              <a:rPr lang="ru-RU" dirty="0" smtClean="0"/>
              <a:t>- товары </a:t>
            </a:r>
            <a:r>
              <a:rPr lang="ru-RU" dirty="0"/>
              <a:t>реализуются в розничной торговле иностранным лицам через магазины (стоимость </a:t>
            </a:r>
            <a:r>
              <a:rPr lang="ru-RU" dirty="0" smtClean="0"/>
              <a:t>товаров превышает </a:t>
            </a:r>
            <a:r>
              <a:rPr lang="ru-RU" dirty="0"/>
              <a:t>сумму 80 белорусских рублей (с учетом </a:t>
            </a:r>
            <a:r>
              <a:rPr lang="ru-RU" dirty="0" smtClean="0"/>
              <a:t>НДС) </a:t>
            </a:r>
            <a:r>
              <a:rPr lang="ru-RU" dirty="0"/>
              <a:t>в течение одного </a:t>
            </a:r>
            <a:r>
              <a:rPr lang="ru-RU" dirty="0" smtClean="0"/>
              <a:t>дня – </a:t>
            </a:r>
            <a:r>
              <a:rPr lang="ru-RU" dirty="0" err="1" smtClean="0"/>
              <a:t>ст.144</a:t>
            </a:r>
            <a:r>
              <a:rPr lang="ru-RU" dirty="0" smtClean="0"/>
              <a:t> </a:t>
            </a:r>
            <a:r>
              <a:rPr lang="ru-RU" dirty="0" err="1" smtClean="0"/>
              <a:t>НК</a:t>
            </a:r>
            <a:r>
              <a:rPr lang="ru-RU" dirty="0" smtClean="0"/>
              <a:t>);</a:t>
            </a:r>
            <a:endParaRPr lang="ru-RU" dirty="0"/>
          </a:p>
          <a:p>
            <a:pPr marL="137160" indent="0" fontAlgn="base">
              <a:buNone/>
            </a:pPr>
            <a:r>
              <a:rPr lang="en-US" dirty="0" smtClean="0"/>
              <a:t>- </a:t>
            </a:r>
            <a:r>
              <a:rPr lang="ru-RU" dirty="0" smtClean="0"/>
              <a:t>при </a:t>
            </a:r>
            <a:r>
              <a:rPr lang="ru-RU" dirty="0"/>
              <a:t>наличии документального подтверждения вывоза иностранными лицами товара за пределы таможенной территории Евразийского экономического </a:t>
            </a:r>
            <a:r>
              <a:rPr lang="ru-RU" dirty="0" smtClean="0"/>
              <a:t>союза в </a:t>
            </a:r>
            <a:r>
              <a:rPr lang="ru-RU" dirty="0"/>
              <a:t>течение 12 месяцев со дня реализации товара иностранному </a:t>
            </a:r>
            <a:r>
              <a:rPr lang="ru-RU" dirty="0" smtClean="0"/>
              <a:t>лицу;</a:t>
            </a:r>
            <a:endParaRPr lang="ru-RU" dirty="0"/>
          </a:p>
          <a:p>
            <a:pPr marL="137160" indent="0" fontAlgn="base">
              <a:buNone/>
            </a:pPr>
            <a:r>
              <a:rPr lang="en-US" dirty="0" smtClean="0"/>
              <a:t>- </a:t>
            </a:r>
            <a:r>
              <a:rPr lang="ru-RU" dirty="0" smtClean="0"/>
              <a:t>при </a:t>
            </a:r>
            <a:r>
              <a:rPr lang="ru-RU" dirty="0"/>
              <a:t>наличии договора на оказание услуг по возврату </a:t>
            </a:r>
            <a:r>
              <a:rPr lang="ru-RU" dirty="0" smtClean="0"/>
              <a:t>НДС иностранным </a:t>
            </a:r>
            <a:r>
              <a:rPr lang="ru-RU" dirty="0"/>
              <a:t>лицам, заключенного с организациями, имеющими право на возврат </a:t>
            </a:r>
            <a:r>
              <a:rPr lang="ru-RU" dirty="0" smtClean="0"/>
              <a:t>НДС иностранным </a:t>
            </a:r>
            <a:r>
              <a:rPr lang="ru-RU" dirty="0"/>
              <a:t>лицам.</a:t>
            </a:r>
          </a:p>
          <a:p>
            <a:pPr fontAlgn="base">
              <a:buFontTx/>
              <a:buChar char="-"/>
            </a:pPr>
            <a:endParaRPr lang="ru-RU" dirty="0"/>
          </a:p>
        </p:txBody>
      </p:sp>
    </p:spTree>
    <p:extLst>
      <p:ext uri="{BB962C8B-B14F-4D97-AF65-F5344CB8AC3E}">
        <p14:creationId xmlns:p14="http://schemas.microsoft.com/office/powerpoint/2010/main" val="1985463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atin typeface="Times New Roman" pitchFamily="18" charset="0"/>
                <a:cs typeface="Times New Roman" pitchFamily="18" charset="0"/>
              </a:rPr>
              <a:t>Ставки НДС (ст. 122 НК):</a:t>
            </a:r>
            <a:endParaRPr lang="ru-RU" dirty="0"/>
          </a:p>
        </p:txBody>
      </p:sp>
      <p:sp>
        <p:nvSpPr>
          <p:cNvPr id="3" name="Объект 2"/>
          <p:cNvSpPr>
            <a:spLocks noGrp="1"/>
          </p:cNvSpPr>
          <p:nvPr>
            <p:ph idx="1"/>
          </p:nvPr>
        </p:nvSpPr>
        <p:spPr/>
        <p:txBody>
          <a:bodyPr>
            <a:normAutofit fontScale="77500" lnSpcReduction="20000"/>
          </a:bodyPr>
          <a:lstStyle/>
          <a:p>
            <a:pPr algn="just"/>
            <a:r>
              <a:rPr lang="ru-RU" dirty="0">
                <a:latin typeface="Times New Roman" pitchFamily="18" charset="0"/>
                <a:cs typeface="Times New Roman" pitchFamily="18" charset="0"/>
              </a:rPr>
              <a:t>десять </a:t>
            </a:r>
            <a:r>
              <a:rPr lang="ru-RU" dirty="0">
                <a:solidFill>
                  <a:srgbClr val="FF0000"/>
                </a:solidFill>
                <a:latin typeface="Times New Roman" pitchFamily="18" charset="0"/>
                <a:cs typeface="Times New Roman" pitchFamily="18" charset="0"/>
              </a:rPr>
              <a:t>(</a:t>
            </a:r>
            <a:r>
              <a:rPr lang="ru-RU" u="sng" dirty="0">
                <a:solidFill>
                  <a:srgbClr val="FF0000"/>
                </a:solidFill>
                <a:latin typeface="Times New Roman" pitchFamily="18" charset="0"/>
                <a:cs typeface="Times New Roman" pitchFamily="18" charset="0"/>
              </a:rPr>
              <a:t>10</a:t>
            </a:r>
            <a:r>
              <a:rPr lang="ru-RU" dirty="0">
                <a:solidFill>
                  <a:srgbClr val="FF0000"/>
                </a:solidFill>
                <a:latin typeface="Times New Roman" pitchFamily="18" charset="0"/>
                <a:cs typeface="Times New Roman" pitchFamily="18" charset="0"/>
              </a:rPr>
              <a:t>) </a:t>
            </a:r>
            <a:r>
              <a:rPr lang="ru-RU" dirty="0">
                <a:latin typeface="Times New Roman" pitchFamily="18" charset="0"/>
                <a:cs typeface="Times New Roman" pitchFamily="18" charset="0"/>
              </a:rPr>
              <a:t>процентов:</a:t>
            </a:r>
          </a:p>
          <a:p>
            <a:pPr marL="137160" indent="0" fontAlgn="base">
              <a:buNone/>
            </a:pPr>
            <a:r>
              <a:rPr lang="ru-RU" dirty="0" smtClean="0">
                <a:latin typeface="Times New Roman" pitchFamily="18" charset="0"/>
                <a:cs typeface="Times New Roman" pitchFamily="18" charset="0"/>
              </a:rPr>
              <a:t>1</a:t>
            </a:r>
            <a:r>
              <a:rPr lang="ru-RU" dirty="0">
                <a:latin typeface="Times New Roman" pitchFamily="18" charset="0"/>
                <a:cs typeface="Times New Roman" pitchFamily="18" charset="0"/>
              </a:rPr>
              <a:t>. </a:t>
            </a:r>
            <a:r>
              <a:rPr lang="ru-RU" dirty="0"/>
              <a:t>реализации произведенной на территории Республики Беларусь, а также при ввозе и (или) реализации на территории Республики Беларусь произведенной на территории государств – членов Евразийского экономического союза:</a:t>
            </a:r>
          </a:p>
          <a:p>
            <a:pPr marL="137160" indent="0" fontAlgn="base">
              <a:buNone/>
            </a:pPr>
            <a:r>
              <a:rPr lang="ru-RU" dirty="0" smtClean="0"/>
              <a:t>- продукции </a:t>
            </a:r>
            <a:r>
              <a:rPr lang="ru-RU" dirty="0"/>
              <a:t>растениеводства (за исключением цветоводства, декоративных растений);</a:t>
            </a:r>
          </a:p>
          <a:p>
            <a:pPr marL="137160" indent="0" fontAlgn="base">
              <a:buNone/>
            </a:pPr>
            <a:r>
              <a:rPr lang="ru-RU" dirty="0" smtClean="0"/>
              <a:t>- дикорастущих </a:t>
            </a:r>
            <a:r>
              <a:rPr lang="ru-RU" dirty="0"/>
              <a:t>ягод, орехов и иных плодов, грибов, другой дикорастущей продукции;</a:t>
            </a:r>
          </a:p>
          <a:p>
            <a:pPr marL="137160" indent="0" fontAlgn="base">
              <a:buNone/>
            </a:pPr>
            <a:r>
              <a:rPr lang="ru-RU" dirty="0" smtClean="0"/>
              <a:t>- продукции </a:t>
            </a:r>
            <a:r>
              <a:rPr lang="ru-RU" dirty="0"/>
              <a:t>пчеловодства;</a:t>
            </a:r>
          </a:p>
          <a:p>
            <a:pPr marL="137160" indent="0" fontAlgn="base">
              <a:buNone/>
            </a:pPr>
            <a:r>
              <a:rPr lang="ru-RU" dirty="0" smtClean="0"/>
              <a:t>- продукции </a:t>
            </a:r>
            <a:r>
              <a:rPr lang="ru-RU" dirty="0"/>
              <a:t>животноводства (за исключением пушнины);</a:t>
            </a:r>
          </a:p>
          <a:p>
            <a:pPr marL="137160" indent="0" fontAlgn="base">
              <a:buNone/>
            </a:pPr>
            <a:r>
              <a:rPr lang="ru-RU" dirty="0" smtClean="0"/>
              <a:t>- продукции </a:t>
            </a:r>
            <a:r>
              <a:rPr lang="ru-RU" dirty="0"/>
              <a:t>рыбоводства;</a:t>
            </a:r>
          </a:p>
          <a:p>
            <a:pPr marL="137160" indent="0" fontAlgn="base">
              <a:buNone/>
            </a:pPr>
            <a:r>
              <a:rPr lang="ru-RU" dirty="0" smtClean="0"/>
              <a:t>2</a:t>
            </a:r>
            <a:r>
              <a:rPr lang="ru-RU" dirty="0"/>
              <a:t>. ввозе на территорию Республики Беларусь и (или) реализации продовольственных товаров и товаров для детей по перечню, утвержденному Президентом Республики </a:t>
            </a:r>
            <a:r>
              <a:rPr lang="ru-RU" dirty="0" smtClean="0"/>
              <a:t>Беларусь.</a:t>
            </a:r>
            <a:endParaRPr lang="ru-RU" dirty="0"/>
          </a:p>
          <a:p>
            <a:endParaRPr lang="ru-RU" dirty="0"/>
          </a:p>
        </p:txBody>
      </p:sp>
    </p:spTree>
    <p:extLst>
      <p:ext uri="{BB962C8B-B14F-4D97-AF65-F5344CB8AC3E}">
        <p14:creationId xmlns:p14="http://schemas.microsoft.com/office/powerpoint/2010/main" val="3107664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atin typeface="Times New Roman" pitchFamily="18" charset="0"/>
                <a:cs typeface="Times New Roman" pitchFamily="18" charset="0"/>
              </a:rPr>
              <a:t>Ставки НДС (ст. 122 НК):</a:t>
            </a:r>
            <a:endParaRPr lang="ru-RU" dirty="0"/>
          </a:p>
        </p:txBody>
      </p:sp>
      <p:sp>
        <p:nvSpPr>
          <p:cNvPr id="3" name="Объект 2"/>
          <p:cNvSpPr>
            <a:spLocks noGrp="1"/>
          </p:cNvSpPr>
          <p:nvPr>
            <p:ph idx="1"/>
          </p:nvPr>
        </p:nvSpPr>
        <p:spPr/>
        <p:txBody>
          <a:bodyPr>
            <a:normAutofit fontScale="92500" lnSpcReduction="20000"/>
          </a:bodyPr>
          <a:lstStyle/>
          <a:p>
            <a:pPr algn="just"/>
            <a:r>
              <a:rPr lang="ru-RU" dirty="0">
                <a:latin typeface="Times New Roman" pitchFamily="18" charset="0"/>
                <a:cs typeface="Times New Roman" pitchFamily="18" charset="0"/>
              </a:rPr>
              <a:t> двадцать пять </a:t>
            </a:r>
            <a:r>
              <a:rPr lang="ru-RU" dirty="0">
                <a:solidFill>
                  <a:srgbClr val="FF0000"/>
                </a:solidFill>
                <a:latin typeface="Times New Roman" pitchFamily="18" charset="0"/>
                <a:cs typeface="Times New Roman" pitchFamily="18" charset="0"/>
              </a:rPr>
              <a:t>(</a:t>
            </a:r>
            <a:r>
              <a:rPr lang="ru-RU" u="sng" dirty="0">
                <a:solidFill>
                  <a:srgbClr val="FF0000"/>
                </a:solidFill>
                <a:latin typeface="Times New Roman" pitchFamily="18" charset="0"/>
                <a:cs typeface="Times New Roman" pitchFamily="18" charset="0"/>
              </a:rPr>
              <a:t>25)</a:t>
            </a:r>
            <a:r>
              <a:rPr lang="ru-RU" dirty="0">
                <a:latin typeface="Times New Roman" pitchFamily="18" charset="0"/>
                <a:cs typeface="Times New Roman" pitchFamily="18" charset="0"/>
              </a:rPr>
              <a:t> процентов – при реализации услуг </a:t>
            </a:r>
            <a:r>
              <a:rPr lang="ru-RU" dirty="0" smtClean="0">
                <a:latin typeface="Times New Roman" pitchFamily="18" charset="0"/>
                <a:cs typeface="Times New Roman" pitchFamily="18" charset="0"/>
              </a:rPr>
              <a:t>электросвязи;</a:t>
            </a:r>
          </a:p>
          <a:p>
            <a:pPr algn="just"/>
            <a:r>
              <a:rPr lang="ru-RU" dirty="0">
                <a:latin typeface="Times New Roman" pitchFamily="18" charset="0"/>
                <a:cs typeface="Times New Roman" pitchFamily="18" charset="0"/>
              </a:rPr>
              <a:t>двадцать </a:t>
            </a:r>
            <a:r>
              <a:rPr lang="ru-RU" dirty="0">
                <a:solidFill>
                  <a:srgbClr val="FF0000"/>
                </a:solidFill>
                <a:latin typeface="Times New Roman" pitchFamily="18" charset="0"/>
                <a:cs typeface="Times New Roman" pitchFamily="18" charset="0"/>
              </a:rPr>
              <a:t>(</a:t>
            </a:r>
            <a:r>
              <a:rPr lang="ru-RU" u="sng" dirty="0">
                <a:solidFill>
                  <a:srgbClr val="FF0000"/>
                </a:solidFill>
                <a:latin typeface="Times New Roman" pitchFamily="18" charset="0"/>
                <a:cs typeface="Times New Roman" pitchFamily="18" charset="0"/>
              </a:rPr>
              <a:t>20)</a:t>
            </a:r>
            <a:r>
              <a:rPr lang="ru-RU" dirty="0">
                <a:solidFill>
                  <a:srgbClr val="FF0000"/>
                </a:solidFill>
                <a:latin typeface="Times New Roman" pitchFamily="18" charset="0"/>
                <a:cs typeface="Times New Roman" pitchFamily="18" charset="0"/>
              </a:rPr>
              <a:t> </a:t>
            </a:r>
            <a:r>
              <a:rPr lang="ru-RU" dirty="0" smtClean="0">
                <a:latin typeface="Times New Roman" pitchFamily="18" charset="0"/>
                <a:cs typeface="Times New Roman" pitchFamily="18" charset="0"/>
              </a:rPr>
              <a:t>процентов устанавливается при:</a:t>
            </a:r>
          </a:p>
          <a:p>
            <a:pPr fontAlgn="base">
              <a:buFontTx/>
              <a:buChar char="-"/>
            </a:pPr>
            <a:r>
              <a:rPr lang="ru-RU" dirty="0" smtClean="0"/>
              <a:t>реализации </a:t>
            </a:r>
            <a:r>
              <a:rPr lang="ru-RU" dirty="0"/>
              <a:t>товаров (работ, услуг), не указанных </a:t>
            </a:r>
            <a:r>
              <a:rPr lang="ru-RU" dirty="0" smtClean="0"/>
              <a:t>выше, </a:t>
            </a:r>
            <a:r>
              <a:rPr lang="ru-RU" dirty="0"/>
              <a:t>а также при реализации (передаче) имущественных </a:t>
            </a:r>
            <a:r>
              <a:rPr lang="ru-RU" dirty="0" smtClean="0"/>
              <a:t>прав;</a:t>
            </a:r>
          </a:p>
          <a:p>
            <a:pPr fontAlgn="base">
              <a:buFontTx/>
              <a:buChar char="-"/>
            </a:pPr>
            <a:r>
              <a:rPr lang="ru-RU" dirty="0" smtClean="0"/>
              <a:t>ввозе </a:t>
            </a:r>
            <a:r>
              <a:rPr lang="ru-RU" dirty="0"/>
              <a:t>на территорию Республики Беларусь товаров, не указанных </a:t>
            </a:r>
            <a:r>
              <a:rPr lang="ru-RU" dirty="0" smtClean="0"/>
              <a:t>выше;</a:t>
            </a:r>
            <a:endParaRPr lang="ru-RU" dirty="0"/>
          </a:p>
          <a:p>
            <a:pPr fontAlgn="base">
              <a:buFontTx/>
              <a:buChar char="-"/>
            </a:pPr>
            <a:r>
              <a:rPr lang="ru-RU" dirty="0" smtClean="0"/>
              <a:t>прочем </a:t>
            </a:r>
            <a:r>
              <a:rPr lang="ru-RU" dirty="0"/>
              <a:t>выбытии товаров, помещенных под таможенную процедуру беспошлинной торговли в магазинах беспошлинной </a:t>
            </a:r>
            <a:r>
              <a:rPr lang="ru-RU" dirty="0" smtClean="0"/>
              <a:t>торговли;</a:t>
            </a:r>
            <a:endParaRPr lang="ru-RU" dirty="0"/>
          </a:p>
          <a:p>
            <a:pPr fontAlgn="base">
              <a:buFontTx/>
              <a:buChar char="-"/>
            </a:pPr>
            <a:r>
              <a:rPr lang="ru-RU" dirty="0" smtClean="0"/>
              <a:t>реализации </a:t>
            </a:r>
            <a:r>
              <a:rPr lang="ru-RU" dirty="0"/>
              <a:t>услуг в электронной форме.</a:t>
            </a: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996598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rmAutofit/>
          </a:bodyPr>
          <a:lstStyle/>
          <a:p>
            <a:r>
              <a:rPr lang="ru-RU" sz="3600" b="1" dirty="0">
                <a:solidFill>
                  <a:schemeClr val="accent1"/>
                </a:solidFill>
                <a:latin typeface="Times New Roman" pitchFamily="18" charset="0"/>
                <a:cs typeface="Times New Roman" pitchFamily="18" charset="0"/>
              </a:rPr>
              <a:t>Порядок исчисления </a:t>
            </a:r>
            <a:r>
              <a:rPr lang="ru-RU" sz="3600" b="1" dirty="0" smtClean="0">
                <a:solidFill>
                  <a:schemeClr val="accent1"/>
                </a:solidFill>
                <a:latin typeface="Times New Roman" pitchFamily="18" charset="0"/>
                <a:cs typeface="Times New Roman" pitchFamily="18" charset="0"/>
              </a:rPr>
              <a:t>НДС (</a:t>
            </a:r>
            <a:r>
              <a:rPr lang="ru-RU" sz="3600" b="1" dirty="0" err="1" smtClean="0">
                <a:solidFill>
                  <a:schemeClr val="accent1"/>
                </a:solidFill>
                <a:latin typeface="Times New Roman" pitchFamily="18" charset="0"/>
                <a:cs typeface="Times New Roman" pitchFamily="18" charset="0"/>
              </a:rPr>
              <a:t>ст.128</a:t>
            </a:r>
            <a:r>
              <a:rPr lang="ru-RU" sz="3600" b="1" dirty="0" smtClean="0">
                <a:solidFill>
                  <a:schemeClr val="accent1"/>
                </a:solidFill>
                <a:latin typeface="Times New Roman" pitchFamily="18" charset="0"/>
                <a:cs typeface="Times New Roman" pitchFamily="18" charset="0"/>
              </a:rPr>
              <a:t> НК)</a:t>
            </a:r>
            <a:endParaRPr lang="ru-RU" sz="3600" dirty="0">
              <a:solidFill>
                <a:schemeClr val="accent1"/>
              </a:solidFill>
              <a:latin typeface="Times New Roman" pitchFamily="18" charset="0"/>
              <a:cs typeface="Times New Roman" pitchFamily="18" charset="0"/>
            </a:endParaRPr>
          </a:p>
        </p:txBody>
      </p:sp>
      <p:sp>
        <p:nvSpPr>
          <p:cNvPr id="3" name="Объект 2"/>
          <p:cNvSpPr>
            <a:spLocks noGrp="1"/>
          </p:cNvSpPr>
          <p:nvPr>
            <p:ph idx="1"/>
          </p:nvPr>
        </p:nvSpPr>
        <p:spPr>
          <a:xfrm>
            <a:off x="457200" y="1052736"/>
            <a:ext cx="8229600" cy="5400600"/>
          </a:xfrm>
        </p:spPr>
        <p:txBody>
          <a:bodyPr>
            <a:normAutofit fontScale="85000" lnSpcReduction="20000"/>
          </a:bodyPr>
          <a:lstStyle/>
          <a:p>
            <a:pPr fontAlgn="base"/>
            <a:r>
              <a:rPr lang="ru-RU" sz="1900" dirty="0"/>
              <a:t>При реализации товаров (работ, услуг), имущественных прав общая сумма </a:t>
            </a:r>
            <a:r>
              <a:rPr lang="ru-RU" sz="1900" dirty="0" smtClean="0"/>
              <a:t>НДС исчисляется</a:t>
            </a:r>
            <a:r>
              <a:rPr lang="ru-RU" sz="1900" dirty="0"/>
              <a:t>:</a:t>
            </a:r>
          </a:p>
          <a:p>
            <a:pPr marL="137160" indent="0" fontAlgn="base">
              <a:buNone/>
            </a:pPr>
            <a:r>
              <a:rPr lang="ru-RU" sz="1900" dirty="0" smtClean="0"/>
              <a:t>- нарастающим </a:t>
            </a:r>
            <a:r>
              <a:rPr lang="ru-RU" sz="1900" dirty="0"/>
              <a:t>итогом с начала налогового периода по истечении каждого отчетного периода;</a:t>
            </a:r>
          </a:p>
          <a:p>
            <a:pPr marL="137160" indent="0" fontAlgn="base">
              <a:buNone/>
            </a:pPr>
            <a:r>
              <a:rPr lang="ru-RU" sz="1900" dirty="0" smtClean="0"/>
              <a:t>- по </a:t>
            </a:r>
            <a:r>
              <a:rPr lang="ru-RU" sz="1900" dirty="0"/>
              <a:t>всем оборотам по реализации товаров (работ, услуг), имущественных прав, признаваемым объектом налогообложения </a:t>
            </a:r>
            <a:r>
              <a:rPr lang="ru-RU" sz="1900" dirty="0" smtClean="0"/>
              <a:t>НДС, </a:t>
            </a:r>
            <a:r>
              <a:rPr lang="ru-RU" sz="1900" dirty="0"/>
              <a:t>момент фактической реализации которых приходится на соответствующий отчетный </a:t>
            </a:r>
            <a:r>
              <a:rPr lang="ru-RU" sz="1900" dirty="0" smtClean="0"/>
              <a:t>период.</a:t>
            </a:r>
            <a:endParaRPr lang="ru-RU" sz="1900" dirty="0"/>
          </a:p>
          <a:p>
            <a:pPr fontAlgn="base"/>
            <a:r>
              <a:rPr lang="ru-RU" sz="1900" dirty="0"/>
              <a:t>Общая исчисленная сумма </a:t>
            </a:r>
            <a:r>
              <a:rPr lang="ru-RU" sz="1900" dirty="0" smtClean="0"/>
              <a:t>НДС по </a:t>
            </a:r>
            <a:r>
              <a:rPr lang="ru-RU" sz="1900" dirty="0"/>
              <a:t>итогам отчетного периода по всем операциям по реализации товаров (работ, услуг), имущественных прав </a:t>
            </a:r>
            <a:r>
              <a:rPr lang="ru-RU" sz="1900" dirty="0" smtClean="0"/>
              <a:t>в </a:t>
            </a:r>
            <a:r>
              <a:rPr lang="ru-RU" sz="1900" dirty="0"/>
              <a:t>отчетном периоде определяется путем сложения сумм, исчисленных отдельно по каждой </a:t>
            </a:r>
            <a:r>
              <a:rPr lang="ru-RU" sz="1900" dirty="0" smtClean="0"/>
              <a:t>операции</a:t>
            </a:r>
            <a:endParaRPr lang="ru-RU" sz="1900" dirty="0"/>
          </a:p>
          <a:p>
            <a:pPr fontAlgn="base"/>
            <a:r>
              <a:rPr lang="ru-RU" sz="1900" dirty="0"/>
              <a:t>Сумма </a:t>
            </a:r>
            <a:r>
              <a:rPr lang="ru-RU" sz="1900" dirty="0" smtClean="0"/>
              <a:t>НДС, </a:t>
            </a:r>
            <a:r>
              <a:rPr lang="ru-RU" sz="1900" dirty="0"/>
              <a:t>исчисленная с оборота по реализации товаров (работ, услуг), имущественных прав определяется как произведение налоговой базы и процента налоговой ставки по следующей формуле:</a:t>
            </a:r>
          </a:p>
          <a:p>
            <a:pPr marL="137160" indent="0" fontAlgn="base">
              <a:buNone/>
            </a:pPr>
            <a:r>
              <a:rPr lang="ru-RU" sz="1900" dirty="0" err="1" smtClean="0">
                <a:solidFill>
                  <a:srgbClr val="FF0000"/>
                </a:solidFill>
              </a:rPr>
              <a:t>НДС</a:t>
            </a:r>
            <a:r>
              <a:rPr lang="ru-RU" sz="1900" baseline="-25000" dirty="0" err="1" smtClean="0">
                <a:solidFill>
                  <a:srgbClr val="FF0000"/>
                </a:solidFill>
              </a:rPr>
              <a:t>исч</a:t>
            </a:r>
            <a:r>
              <a:rPr lang="ru-RU" sz="1900" dirty="0">
                <a:solidFill>
                  <a:srgbClr val="FF0000"/>
                </a:solidFill>
              </a:rPr>
              <a:t> = </a:t>
            </a:r>
            <a:r>
              <a:rPr lang="ru-RU" sz="1900" dirty="0" err="1">
                <a:solidFill>
                  <a:srgbClr val="FF0000"/>
                </a:solidFill>
              </a:rPr>
              <a:t>НБ</a:t>
            </a:r>
            <a:r>
              <a:rPr lang="ru-RU" sz="1900" dirty="0">
                <a:solidFill>
                  <a:srgbClr val="FF0000"/>
                </a:solidFill>
              </a:rPr>
              <a:t> x </a:t>
            </a:r>
            <a:r>
              <a:rPr lang="ru-RU" sz="1900" dirty="0" err="1">
                <a:solidFill>
                  <a:srgbClr val="FF0000"/>
                </a:solidFill>
              </a:rPr>
              <a:t>Ст</a:t>
            </a:r>
            <a:r>
              <a:rPr lang="ru-RU" sz="1900" dirty="0" smtClean="0">
                <a:solidFill>
                  <a:srgbClr val="FF0000"/>
                </a:solidFill>
              </a:rPr>
              <a:t>,</a:t>
            </a:r>
          </a:p>
          <a:p>
            <a:pPr fontAlgn="base"/>
            <a:r>
              <a:rPr lang="ru-RU" sz="1900" dirty="0"/>
              <a:t>В отдельных случаях, когда исчисленная сумма налога на добавленную стоимость должна определяться расчетным методом, ее сумма рассчитывается как произведение налоговой базы и налоговой ставки, деленное на размер налоговой ставки, увеличенной на 100, по следующей формуле:</a:t>
            </a:r>
          </a:p>
          <a:p>
            <a:pPr marL="137160" indent="0" fontAlgn="base">
              <a:buNone/>
            </a:pPr>
            <a:r>
              <a:rPr lang="ru-RU" sz="1900" dirty="0" err="1" smtClean="0">
                <a:solidFill>
                  <a:srgbClr val="FF0000"/>
                </a:solidFill>
              </a:rPr>
              <a:t>НДС</a:t>
            </a:r>
            <a:r>
              <a:rPr lang="ru-RU" sz="1900" baseline="-25000" dirty="0" err="1" smtClean="0">
                <a:solidFill>
                  <a:srgbClr val="FF0000"/>
                </a:solidFill>
              </a:rPr>
              <a:t>исч</a:t>
            </a:r>
            <a:r>
              <a:rPr lang="ru-RU" sz="1900" dirty="0">
                <a:solidFill>
                  <a:srgbClr val="FF0000"/>
                </a:solidFill>
              </a:rPr>
              <a:t> = </a:t>
            </a:r>
            <a:r>
              <a:rPr lang="ru-RU" sz="1900" dirty="0" err="1">
                <a:solidFill>
                  <a:srgbClr val="FF0000"/>
                </a:solidFill>
              </a:rPr>
              <a:t>НБ</a:t>
            </a:r>
            <a:r>
              <a:rPr lang="ru-RU" sz="1900" dirty="0">
                <a:solidFill>
                  <a:srgbClr val="FF0000"/>
                </a:solidFill>
              </a:rPr>
              <a:t> x </a:t>
            </a:r>
            <a:r>
              <a:rPr lang="ru-RU" sz="1900" dirty="0" err="1">
                <a:solidFill>
                  <a:srgbClr val="FF0000"/>
                </a:solidFill>
              </a:rPr>
              <a:t>Ст</a:t>
            </a:r>
            <a:r>
              <a:rPr lang="ru-RU" sz="1900" dirty="0">
                <a:solidFill>
                  <a:srgbClr val="FF0000"/>
                </a:solidFill>
              </a:rPr>
              <a:t> / (100 + </a:t>
            </a:r>
            <a:r>
              <a:rPr lang="ru-RU" sz="1900" dirty="0" err="1">
                <a:solidFill>
                  <a:srgbClr val="FF0000"/>
                </a:solidFill>
              </a:rPr>
              <a:t>Ст</a:t>
            </a:r>
            <a:r>
              <a:rPr lang="ru-RU" sz="1900" dirty="0">
                <a:solidFill>
                  <a:srgbClr val="FF0000"/>
                </a:solidFill>
              </a:rPr>
              <a:t>),</a:t>
            </a:r>
          </a:p>
          <a:p>
            <a:pPr marL="585216" lvl="1" indent="0" fontAlgn="base">
              <a:buNone/>
            </a:pPr>
            <a:r>
              <a:rPr lang="ru-RU" sz="1900" dirty="0" smtClean="0"/>
              <a:t>К </a:t>
            </a:r>
            <a:r>
              <a:rPr lang="ru-RU" sz="1900" dirty="0"/>
              <a:t>отдельным случаям относится в том числе исчисление </a:t>
            </a:r>
            <a:r>
              <a:rPr lang="ru-RU" sz="1900" dirty="0" smtClean="0"/>
              <a:t>НДС при </a:t>
            </a:r>
            <a:r>
              <a:rPr lang="ru-RU" sz="1900" dirty="0"/>
              <a:t>реализации товаров, имущественных прав, налоговая база по которым определяется как положительная разница между ценой их реализации и ценой их </a:t>
            </a:r>
            <a:r>
              <a:rPr lang="ru-RU" sz="1900" dirty="0" smtClean="0"/>
              <a:t>приобретения; при </a:t>
            </a:r>
            <a:r>
              <a:rPr lang="ru-RU" sz="1900" dirty="0"/>
              <a:t>реализации приобретенных на стороне товаров, имущественных прав по ценам ниже цены их приобретения</a:t>
            </a:r>
            <a:r>
              <a:rPr lang="ru-RU" sz="1900" dirty="0" smtClean="0"/>
              <a:t>;  при </a:t>
            </a:r>
            <a:r>
              <a:rPr lang="ru-RU" sz="1900" dirty="0"/>
              <a:t>реализации товаров (работ, услуг) собственного производства, имущественных прав по ценам ниже их </a:t>
            </a:r>
            <a:r>
              <a:rPr lang="ru-RU" sz="1900" dirty="0" smtClean="0"/>
              <a:t>себестоимости и др.</a:t>
            </a:r>
            <a:endParaRPr lang="ru-RU" sz="1900" dirty="0"/>
          </a:p>
          <a:p>
            <a:pPr marL="137160" indent="0" fontAlgn="base">
              <a:buNone/>
            </a:pPr>
            <a:endParaRPr lang="ru-RU" sz="2400" dirty="0">
              <a:solidFill>
                <a:srgbClr val="FF0000"/>
              </a:solidFill>
            </a:endParaRPr>
          </a:p>
          <a:p>
            <a:endParaRPr lang="ru-RU" dirty="0"/>
          </a:p>
        </p:txBody>
      </p:sp>
    </p:spTree>
    <p:extLst>
      <p:ext uri="{BB962C8B-B14F-4D97-AF65-F5344CB8AC3E}">
        <p14:creationId xmlns:p14="http://schemas.microsoft.com/office/powerpoint/2010/main" val="3933662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88641"/>
            <a:ext cx="7992888" cy="5355312"/>
          </a:xfrm>
          <a:prstGeom prst="rect">
            <a:avLst/>
          </a:prstGeom>
        </p:spPr>
        <p:txBody>
          <a:bodyPr wrap="square">
            <a:spAutoFit/>
          </a:bodyPr>
          <a:lstStyle/>
          <a:p>
            <a:pPr algn="just" fontAlgn="base"/>
            <a:r>
              <a:rPr lang="ru-RU" dirty="0"/>
              <a:t>При реализации товаров (работ, услуг), имущественных прав по свободным отпускным ценам (с учетом акцизов для подакцизных товаров) или тарифам плательщик в цене (тарифе) товаров (работ, услуг), имущественных прав </a:t>
            </a:r>
            <a:r>
              <a:rPr lang="ru-RU" dirty="0">
                <a:solidFill>
                  <a:srgbClr val="FF0000"/>
                </a:solidFill>
              </a:rPr>
              <a:t>обязан предъявить покупателю </a:t>
            </a:r>
            <a:r>
              <a:rPr lang="ru-RU" dirty="0"/>
              <a:t>этих товаров (работ, услуг), имущественных прав соответствующую сумму </a:t>
            </a:r>
            <a:r>
              <a:rPr lang="ru-RU" dirty="0" smtClean="0"/>
              <a:t>НДС.</a:t>
            </a:r>
            <a:endParaRPr lang="ru-RU" dirty="0"/>
          </a:p>
          <a:p>
            <a:pPr fontAlgn="base"/>
            <a:r>
              <a:rPr lang="ru-RU" dirty="0" smtClean="0"/>
              <a:t>Данное положение </a:t>
            </a:r>
            <a:r>
              <a:rPr lang="ru-RU" dirty="0"/>
              <a:t>не применяется при реализации плательщиком товаров по розничным ценам, если в эти цены уже включен </a:t>
            </a:r>
            <a:r>
              <a:rPr lang="ru-RU" dirty="0" smtClean="0"/>
              <a:t>НДС.</a:t>
            </a:r>
          </a:p>
          <a:p>
            <a:pPr fontAlgn="base"/>
            <a:r>
              <a:rPr lang="ru-RU" dirty="0"/>
              <a:t>Сумма </a:t>
            </a:r>
            <a:r>
              <a:rPr lang="ru-RU" dirty="0" smtClean="0"/>
              <a:t>НДС, </a:t>
            </a:r>
            <a:r>
              <a:rPr lang="ru-RU" dirty="0"/>
              <a:t>подлежащая уплате в бюджет, определяется как разница между общей суммой </a:t>
            </a:r>
            <a:r>
              <a:rPr lang="ru-RU" dirty="0" smtClean="0"/>
              <a:t>НДС, </a:t>
            </a:r>
            <a:r>
              <a:rPr lang="ru-RU" dirty="0"/>
              <a:t>исчисленной по итогам отчетного периода, и суммами налоговых </a:t>
            </a:r>
            <a:r>
              <a:rPr lang="ru-RU" dirty="0" smtClean="0"/>
              <a:t>вычетов</a:t>
            </a:r>
            <a:r>
              <a:rPr lang="ru-RU" dirty="0" smtClean="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S</a:t>
            </a:r>
            <a:r>
              <a:rPr lang="ru-RU" dirty="0">
                <a:solidFill>
                  <a:srgbClr val="FF0000"/>
                </a:solidFill>
                <a:latin typeface="Times New Roman" pitchFamily="18" charset="0"/>
                <a:cs typeface="Times New Roman" pitchFamily="18" charset="0"/>
              </a:rPr>
              <a:t>=(НДС+…+НДС)-</a:t>
            </a:r>
            <a:r>
              <a:rPr lang="ru-RU" dirty="0" smtClean="0">
                <a:solidFill>
                  <a:srgbClr val="FF0000"/>
                </a:solidFill>
                <a:latin typeface="Times New Roman" pitchFamily="18" charset="0"/>
                <a:cs typeface="Times New Roman" pitchFamily="18" charset="0"/>
              </a:rPr>
              <a:t>НВ</a:t>
            </a:r>
            <a:r>
              <a:rPr lang="ru-RU" dirty="0" smtClean="0">
                <a:latin typeface="Times New Roman" pitchFamily="18" charset="0"/>
                <a:cs typeface="Times New Roman" pitchFamily="18" charset="0"/>
              </a:rPr>
              <a:t> (ст. 135 </a:t>
            </a:r>
            <a:r>
              <a:rPr lang="ru-RU" dirty="0" err="1" smtClean="0">
                <a:latin typeface="Times New Roman" pitchFamily="18" charset="0"/>
                <a:cs typeface="Times New Roman" pitchFamily="18" charset="0"/>
              </a:rPr>
              <a:t>НК</a:t>
            </a:r>
            <a:r>
              <a:rPr lang="ru-RU" dirty="0" smtClean="0">
                <a:latin typeface="Times New Roman" pitchFamily="18" charset="0"/>
                <a:cs typeface="Times New Roman" pitchFamily="18" charset="0"/>
              </a:rPr>
              <a:t>)</a:t>
            </a:r>
          </a:p>
          <a:p>
            <a:pPr fontAlgn="base"/>
            <a:r>
              <a:rPr lang="ru-RU" dirty="0"/>
              <a:t>Если сумма налоговых вычетов согласно налоговой декларации (расчету) по </a:t>
            </a:r>
            <a:r>
              <a:rPr lang="ru-RU" dirty="0" smtClean="0"/>
              <a:t>НДС:</a:t>
            </a:r>
            <a:endParaRPr lang="ru-RU" dirty="0"/>
          </a:p>
          <a:p>
            <a:pPr algn="just" fontAlgn="base"/>
            <a:r>
              <a:rPr lang="ru-RU" dirty="0" smtClean="0"/>
              <a:t>- не </a:t>
            </a:r>
            <a:r>
              <a:rPr lang="ru-RU" dirty="0"/>
              <a:t>превышает общую сумму </a:t>
            </a:r>
            <a:r>
              <a:rPr lang="ru-RU" dirty="0" smtClean="0"/>
              <a:t>НДС, </a:t>
            </a:r>
            <a:r>
              <a:rPr lang="ru-RU" dirty="0"/>
              <a:t>исчисленную по реализации товаров (работ, услуг), имущественных прав, то полученная положительная разница является суммой </a:t>
            </a:r>
            <a:r>
              <a:rPr lang="ru-RU" dirty="0" smtClean="0"/>
              <a:t>НДС, </a:t>
            </a:r>
            <a:r>
              <a:rPr lang="ru-RU" dirty="0"/>
              <a:t>подлежащей уплате в бюджет;</a:t>
            </a:r>
          </a:p>
          <a:p>
            <a:pPr fontAlgn="base"/>
            <a:r>
              <a:rPr lang="ru-RU" dirty="0" smtClean="0"/>
              <a:t>- превышает </a:t>
            </a:r>
            <a:r>
              <a:rPr lang="ru-RU" dirty="0"/>
              <a:t>общую сумму </a:t>
            </a:r>
            <a:r>
              <a:rPr lang="ru-RU" dirty="0" smtClean="0"/>
              <a:t>НДС, </a:t>
            </a:r>
            <a:r>
              <a:rPr lang="ru-RU" dirty="0"/>
              <a:t>исчисленную по реализации товаров (работ, услуг), имущественных прав, то полученная отрицательная разница подлежит зачету и возврату плательщику в порядке, </a:t>
            </a:r>
            <a:r>
              <a:rPr lang="ru-RU" dirty="0" smtClean="0"/>
              <a:t>установленном ст. 137 </a:t>
            </a:r>
            <a:r>
              <a:rPr lang="ru-RU" dirty="0" err="1" smtClean="0"/>
              <a:t>НК</a:t>
            </a:r>
            <a:r>
              <a:rPr lang="ru-RU" dirty="0" smtClean="0"/>
              <a:t>. </a:t>
            </a:r>
            <a:endParaRPr lang="ru-RU" dirty="0">
              <a:latin typeface="Times New Roman" pitchFamily="18" charset="0"/>
              <a:cs typeface="Times New Roman" pitchFamily="18" charset="0"/>
            </a:endParaRPr>
          </a:p>
          <a:p>
            <a:pPr algn="just"/>
            <a:r>
              <a:rPr lang="ru-RU" dirty="0">
                <a:solidFill>
                  <a:srgbClr val="FF0000"/>
                </a:solidFill>
                <a:latin typeface="Times New Roman" pitchFamily="18" charset="0"/>
                <a:cs typeface="Times New Roman" pitchFamily="18" charset="0"/>
              </a:rPr>
              <a:t>Если </a:t>
            </a:r>
            <a:r>
              <a:rPr lang="en-US" dirty="0">
                <a:solidFill>
                  <a:srgbClr val="FF0000"/>
                </a:solidFill>
                <a:latin typeface="Times New Roman" pitchFamily="18" charset="0"/>
                <a:cs typeface="Times New Roman" pitchFamily="18" charset="0"/>
              </a:rPr>
              <a:t>S</a:t>
            </a:r>
            <a:r>
              <a:rPr lang="ru-RU" dirty="0">
                <a:solidFill>
                  <a:srgbClr val="FF0000"/>
                </a:solidFill>
                <a:latin typeface="Times New Roman" pitchFamily="18" charset="0"/>
                <a:cs typeface="Times New Roman" pitchFamily="18" charset="0"/>
              </a:rPr>
              <a:t>&lt;0, то зачет или </a:t>
            </a:r>
            <a:r>
              <a:rPr lang="ru-RU" dirty="0" smtClean="0">
                <a:solidFill>
                  <a:srgbClr val="FF0000"/>
                </a:solidFill>
                <a:latin typeface="Times New Roman" pitchFamily="18" charset="0"/>
                <a:cs typeface="Times New Roman" pitchFamily="18" charset="0"/>
              </a:rPr>
              <a:t>возврат в соответствии со ст. 137 </a:t>
            </a:r>
            <a:r>
              <a:rPr lang="ru-RU" dirty="0" err="1" smtClean="0">
                <a:solidFill>
                  <a:srgbClr val="FF0000"/>
                </a:solidFill>
                <a:latin typeface="Times New Roman" pitchFamily="18" charset="0"/>
                <a:cs typeface="Times New Roman" pitchFamily="18" charset="0"/>
              </a:rPr>
              <a:t>НК</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819710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base"/>
            <a:r>
              <a:rPr lang="ru-RU" sz="3600" dirty="0">
                <a:solidFill>
                  <a:schemeClr val="accent1"/>
                </a:solidFill>
              </a:rPr>
              <a:t>Налоговые вычеты (ст. 132 </a:t>
            </a:r>
            <a:r>
              <a:rPr lang="ru-RU" sz="3600" dirty="0" err="1">
                <a:solidFill>
                  <a:schemeClr val="accent1"/>
                </a:solidFill>
              </a:rPr>
              <a:t>НК</a:t>
            </a:r>
            <a:r>
              <a:rPr lang="ru-RU" sz="3600" dirty="0">
                <a:solidFill>
                  <a:schemeClr val="accent1"/>
                </a:solidFill>
              </a:rPr>
              <a:t>):</a:t>
            </a:r>
          </a:p>
        </p:txBody>
      </p:sp>
      <p:sp>
        <p:nvSpPr>
          <p:cNvPr id="3" name="Объект 2"/>
          <p:cNvSpPr>
            <a:spLocks noGrp="1"/>
          </p:cNvSpPr>
          <p:nvPr>
            <p:ph idx="1"/>
          </p:nvPr>
        </p:nvSpPr>
        <p:spPr>
          <a:xfrm>
            <a:off x="457200" y="1340768"/>
            <a:ext cx="8229600" cy="4785395"/>
          </a:xfrm>
        </p:spPr>
        <p:txBody>
          <a:bodyPr>
            <a:normAutofit fontScale="77500" lnSpcReduction="20000"/>
          </a:bodyPr>
          <a:lstStyle/>
          <a:p>
            <a:pPr marL="0" indent="0" algn="just">
              <a:buNone/>
            </a:pPr>
            <a:r>
              <a:rPr lang="ru-RU" sz="3600" dirty="0">
                <a:latin typeface="Times New Roman" pitchFamily="18" charset="0"/>
                <a:cs typeface="Times New Roman" pitchFamily="18" charset="0"/>
              </a:rPr>
              <a:t>Налоговыми </a:t>
            </a:r>
            <a:r>
              <a:rPr lang="ru-RU" sz="3600" dirty="0" smtClean="0">
                <a:latin typeface="Times New Roman" pitchFamily="18" charset="0"/>
                <a:cs typeface="Times New Roman" pitchFamily="18" charset="0"/>
              </a:rPr>
              <a:t>вычетами</a:t>
            </a:r>
            <a:r>
              <a:rPr lang="ru-RU" sz="3600" dirty="0">
                <a:latin typeface="Times New Roman" pitchFamily="18" charset="0"/>
                <a:cs typeface="Times New Roman" pitchFamily="18" charset="0"/>
              </a:rPr>
              <a:t> </a:t>
            </a:r>
            <a:r>
              <a:rPr lang="ru-RU" sz="3600" dirty="0" smtClean="0">
                <a:latin typeface="Times New Roman" pitchFamily="18" charset="0"/>
                <a:cs typeface="Times New Roman" pitchFamily="18" charset="0"/>
              </a:rPr>
              <a:t>признаются </a:t>
            </a:r>
            <a:r>
              <a:rPr lang="ru-RU" sz="3600" dirty="0">
                <a:latin typeface="Times New Roman" pitchFamily="18" charset="0"/>
                <a:cs typeface="Times New Roman" pitchFamily="18" charset="0"/>
              </a:rPr>
              <a:t>суммы </a:t>
            </a:r>
            <a:r>
              <a:rPr lang="ru-RU" sz="3600" dirty="0" smtClean="0">
                <a:latin typeface="Times New Roman" pitchFamily="18" charset="0"/>
                <a:cs typeface="Times New Roman" pitchFamily="18" charset="0"/>
              </a:rPr>
              <a:t>НДС:</a:t>
            </a:r>
            <a:endParaRPr lang="ru-RU" sz="3600" dirty="0">
              <a:latin typeface="Times New Roman" pitchFamily="18" charset="0"/>
              <a:cs typeface="Times New Roman" pitchFamily="18" charset="0"/>
            </a:endParaRPr>
          </a:p>
          <a:p>
            <a:pPr marL="137160" indent="0" fontAlgn="base">
              <a:buNone/>
            </a:pPr>
            <a:r>
              <a:rPr lang="ru-RU" sz="2400" dirty="0" smtClean="0">
                <a:latin typeface="Times New Roman" pitchFamily="18" charset="0"/>
                <a:cs typeface="Times New Roman" pitchFamily="18" charset="0"/>
              </a:rPr>
              <a:t>1</a:t>
            </a:r>
            <a:r>
              <a:rPr lang="ru-RU" sz="1700" dirty="0" smtClean="0">
                <a:latin typeface="Times New Roman" pitchFamily="18" charset="0"/>
                <a:cs typeface="Times New Roman" pitchFamily="18" charset="0"/>
              </a:rPr>
              <a:t>.</a:t>
            </a:r>
            <a:r>
              <a:rPr lang="ru-RU" sz="3600" dirty="0">
                <a:latin typeface="Times New Roman" pitchFamily="18" charset="0"/>
                <a:cs typeface="Times New Roman" pitchFamily="18" charset="0"/>
              </a:rPr>
              <a:t> </a:t>
            </a:r>
            <a:r>
              <a:rPr lang="ru-RU" sz="2400" dirty="0"/>
              <a:t>предъявленные продавцами, состоящими на учете в налоговых органах </a:t>
            </a:r>
            <a:r>
              <a:rPr lang="ru-RU" sz="2400" dirty="0" err="1" smtClean="0"/>
              <a:t>РБ</a:t>
            </a:r>
            <a:r>
              <a:rPr lang="ru-RU" sz="2400" dirty="0" smtClean="0"/>
              <a:t> и </a:t>
            </a:r>
            <a:r>
              <a:rPr lang="ru-RU" sz="2400" dirty="0"/>
              <a:t>являющимися плательщиками, к оплате плательщику при приобретении им на территории </a:t>
            </a:r>
            <a:r>
              <a:rPr lang="ru-RU" sz="2400" dirty="0" err="1" smtClean="0"/>
              <a:t>РБ</a:t>
            </a:r>
            <a:r>
              <a:rPr lang="ru-RU" sz="2400" dirty="0" smtClean="0"/>
              <a:t> товаров </a:t>
            </a:r>
            <a:r>
              <a:rPr lang="ru-RU" sz="2400" dirty="0"/>
              <a:t>(работ, услуг), имущественных прав;</a:t>
            </a:r>
          </a:p>
          <a:p>
            <a:pPr marL="137160" indent="0" fontAlgn="base">
              <a:buNone/>
            </a:pPr>
            <a:r>
              <a:rPr lang="ru-RU" sz="2400" dirty="0" smtClean="0"/>
              <a:t>2</a:t>
            </a:r>
            <a:r>
              <a:rPr lang="ru-RU" sz="2400" dirty="0"/>
              <a:t>. уплаченные плательщиком при ввозе товаров на территорию Республики Беларусь;</a:t>
            </a:r>
          </a:p>
          <a:p>
            <a:pPr marL="137160" indent="0" fontAlgn="base">
              <a:buNone/>
            </a:pPr>
            <a:r>
              <a:rPr lang="ru-RU" sz="2400" dirty="0" smtClean="0"/>
              <a:t>3</a:t>
            </a:r>
            <a:r>
              <a:rPr lang="ru-RU" sz="2400" dirty="0"/>
              <a:t>. уплаченные в бюджет при приобретении товаров (работ, услуг), имущественных прав на территории </a:t>
            </a:r>
            <a:r>
              <a:rPr lang="ru-RU" sz="2400" dirty="0" err="1" smtClean="0"/>
              <a:t>РБ</a:t>
            </a:r>
            <a:r>
              <a:rPr lang="ru-RU" sz="2400" dirty="0" smtClean="0"/>
              <a:t> у </a:t>
            </a:r>
            <a:r>
              <a:rPr lang="ru-RU" sz="2400" dirty="0"/>
              <a:t>иностранных организаций, не состоящих на учете в налоговых органах </a:t>
            </a:r>
            <a:r>
              <a:rPr lang="ru-RU" sz="2400" dirty="0" err="1" smtClean="0"/>
              <a:t>РБ</a:t>
            </a:r>
            <a:r>
              <a:rPr lang="ru-RU" sz="2400" dirty="0" smtClean="0"/>
              <a:t>.</a:t>
            </a:r>
            <a:endParaRPr lang="ru-RU" sz="2400" dirty="0"/>
          </a:p>
          <a:p>
            <a:pPr marL="0" indent="0" algn="just">
              <a:buNone/>
            </a:pPr>
            <a:r>
              <a:rPr lang="ru-RU" sz="3600" dirty="0" smtClean="0">
                <a:latin typeface="Times New Roman" pitchFamily="18" charset="0"/>
                <a:cs typeface="Times New Roman" pitchFamily="18" charset="0"/>
              </a:rPr>
              <a:t>Общая </a:t>
            </a:r>
            <a:r>
              <a:rPr lang="ru-RU" sz="3600" dirty="0">
                <a:latin typeface="Times New Roman" pitchFamily="18" charset="0"/>
                <a:cs typeface="Times New Roman" pitchFamily="18" charset="0"/>
              </a:rPr>
              <a:t>сумма </a:t>
            </a:r>
            <a:r>
              <a:rPr lang="ru-RU" sz="3600" dirty="0" smtClean="0">
                <a:latin typeface="Times New Roman" pitchFamily="18" charset="0"/>
                <a:cs typeface="Times New Roman" pitchFamily="18" charset="0"/>
              </a:rPr>
              <a:t>НДС </a:t>
            </a:r>
            <a:r>
              <a:rPr lang="ru-RU" sz="3600" dirty="0">
                <a:latin typeface="Times New Roman" pitchFamily="18" charset="0"/>
                <a:cs typeface="Times New Roman" pitchFamily="18" charset="0"/>
              </a:rPr>
              <a:t>уменьшается на </a:t>
            </a:r>
            <a:r>
              <a:rPr lang="ru-RU" sz="3600" dirty="0" smtClean="0">
                <a:latin typeface="Times New Roman" pitchFamily="18" charset="0"/>
                <a:cs typeface="Times New Roman" pitchFamily="18" charset="0"/>
              </a:rPr>
              <a:t>налоговые вычеты: </a:t>
            </a:r>
            <a:r>
              <a:rPr lang="en-US" sz="3600" dirty="0" smtClean="0">
                <a:latin typeface="Times New Roman" pitchFamily="18" charset="0"/>
                <a:cs typeface="Times New Roman" pitchFamily="18" charset="0"/>
              </a:rPr>
              <a:t>S</a:t>
            </a:r>
            <a:r>
              <a:rPr lang="ru-RU" sz="3600" dirty="0" smtClean="0">
                <a:latin typeface="Times New Roman" pitchFamily="18" charset="0"/>
                <a:cs typeface="Times New Roman" pitchFamily="18" charset="0"/>
              </a:rPr>
              <a:t>=(НДС+…+НДС)-НВ</a:t>
            </a:r>
          </a:p>
          <a:p>
            <a:pPr marL="0" indent="0" algn="just">
              <a:buNone/>
            </a:pPr>
            <a:r>
              <a:rPr lang="ru-RU" sz="3600" dirty="0" smtClean="0">
                <a:latin typeface="Times New Roman" pitchFamily="18" charset="0"/>
                <a:cs typeface="Times New Roman" pitchFamily="18" charset="0"/>
              </a:rPr>
              <a:t>Налоговые вычеты производятся на основании электронных счетов-фактур, налоговых деклараций, платежных документов</a:t>
            </a:r>
            <a:endParaRPr lang="ru-RU" sz="36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466227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a:effectLst/>
                <a:latin typeface="+mn-lt"/>
              </a:rPr>
              <a:t>Особенности исчисления и уплаты </a:t>
            </a:r>
            <a:r>
              <a:rPr lang="ru-RU" sz="2000" dirty="0" smtClean="0">
                <a:effectLst/>
                <a:latin typeface="+mn-lt"/>
              </a:rPr>
              <a:t>НДС при </a:t>
            </a:r>
            <a:r>
              <a:rPr lang="ru-RU" sz="2000" dirty="0">
                <a:effectLst/>
                <a:latin typeface="+mn-lt"/>
              </a:rPr>
              <a:t>оказании иностранными организациями услуг в электронной форме для физических </a:t>
            </a:r>
            <a:r>
              <a:rPr lang="ru-RU" sz="2000" dirty="0" smtClean="0">
                <a:effectLst/>
                <a:latin typeface="+mn-lt"/>
              </a:rPr>
              <a:t>лиц (</a:t>
            </a:r>
            <a:r>
              <a:rPr lang="ru-RU" sz="2000" dirty="0" err="1" smtClean="0">
                <a:effectLst/>
                <a:latin typeface="+mn-lt"/>
              </a:rPr>
              <a:t>ст.141</a:t>
            </a:r>
            <a:r>
              <a:rPr lang="ru-RU" sz="2000" dirty="0" smtClean="0">
                <a:effectLst/>
                <a:latin typeface="+mn-lt"/>
              </a:rPr>
              <a:t> </a:t>
            </a:r>
            <a:r>
              <a:rPr lang="ru-RU" sz="2000" dirty="0" err="1" smtClean="0">
                <a:effectLst/>
                <a:latin typeface="+mn-lt"/>
              </a:rPr>
              <a:t>НК</a:t>
            </a:r>
            <a:r>
              <a:rPr lang="ru-RU" sz="2000" dirty="0" smtClean="0">
                <a:effectLst/>
                <a:latin typeface="+mn-lt"/>
              </a:rPr>
              <a:t>)</a:t>
            </a:r>
            <a:endParaRPr lang="ru-RU" sz="2000" dirty="0">
              <a:solidFill>
                <a:srgbClr val="0070C0"/>
              </a:solidFill>
              <a:latin typeface="+mn-lt"/>
            </a:endParaRPr>
          </a:p>
        </p:txBody>
      </p:sp>
      <p:sp>
        <p:nvSpPr>
          <p:cNvPr id="3" name="Объект 2"/>
          <p:cNvSpPr>
            <a:spLocks noGrp="1"/>
          </p:cNvSpPr>
          <p:nvPr>
            <p:ph idx="1"/>
          </p:nvPr>
        </p:nvSpPr>
        <p:spPr/>
        <p:txBody>
          <a:bodyPr>
            <a:noAutofit/>
          </a:bodyPr>
          <a:lstStyle/>
          <a:p>
            <a:pPr algn="just" fontAlgn="base"/>
            <a:r>
              <a:rPr lang="ru-RU" sz="1300" dirty="0"/>
              <a:t>Иностранные организации при реализации физическим </a:t>
            </a:r>
            <a:r>
              <a:rPr lang="ru-RU" sz="1300" dirty="0" smtClean="0"/>
              <a:t>лицам услуг </a:t>
            </a:r>
            <a:r>
              <a:rPr lang="ru-RU" sz="1300" dirty="0"/>
              <a:t>в электронной форме, местом реализации которых </a:t>
            </a:r>
            <a:r>
              <a:rPr lang="ru-RU" sz="1300" dirty="0" smtClean="0"/>
              <a:t>согласно </a:t>
            </a:r>
            <a:r>
              <a:rPr lang="ru-RU" sz="1300" dirty="0" err="1" smtClean="0"/>
              <a:t>пп</a:t>
            </a:r>
            <a:r>
              <a:rPr lang="ru-RU" sz="1300" dirty="0" smtClean="0"/>
              <a:t>. 1.5 </a:t>
            </a:r>
            <a:r>
              <a:rPr lang="ru-RU" sz="1300" dirty="0" err="1" smtClean="0"/>
              <a:t>п.1</a:t>
            </a:r>
            <a:r>
              <a:rPr lang="ru-RU" sz="1300" dirty="0" smtClean="0"/>
              <a:t> </a:t>
            </a:r>
            <a:r>
              <a:rPr lang="ru-RU" sz="1300" dirty="0" err="1" smtClean="0"/>
              <a:t>ст.117</a:t>
            </a:r>
            <a:r>
              <a:rPr lang="ru-RU" sz="1300" dirty="0" smtClean="0"/>
              <a:t> </a:t>
            </a:r>
            <a:r>
              <a:rPr lang="ru-RU" sz="1300" dirty="0" err="1" smtClean="0"/>
              <a:t>НК</a:t>
            </a:r>
            <a:r>
              <a:rPr lang="ru-RU" sz="1300" dirty="0" smtClean="0"/>
              <a:t> </a:t>
            </a:r>
            <a:r>
              <a:rPr lang="ru-RU" sz="1300" dirty="0"/>
              <a:t>признается территория Республики Беларусь, производят исчисление и уплату </a:t>
            </a:r>
            <a:r>
              <a:rPr lang="ru-RU" sz="1300" dirty="0" smtClean="0"/>
              <a:t>НДС, </a:t>
            </a:r>
            <a:r>
              <a:rPr lang="ru-RU" sz="1300" dirty="0"/>
              <a:t>представление налоговой декларации (расчета) в налоговый орган Республики </a:t>
            </a:r>
            <a:r>
              <a:rPr lang="ru-RU" sz="1300" dirty="0" smtClean="0"/>
              <a:t>Беларусь.</a:t>
            </a:r>
            <a:endParaRPr lang="ru-RU" sz="1300" dirty="0"/>
          </a:p>
          <a:p>
            <a:pPr algn="just" fontAlgn="base"/>
            <a:r>
              <a:rPr lang="ru-RU" sz="1300" dirty="0" smtClean="0"/>
              <a:t>Физическое </a:t>
            </a:r>
            <a:r>
              <a:rPr lang="ru-RU" sz="1300" dirty="0"/>
              <a:t>лицо </a:t>
            </a:r>
            <a:r>
              <a:rPr lang="ru-RU" sz="1300" dirty="0" smtClean="0"/>
              <a:t>признается </a:t>
            </a:r>
            <a:r>
              <a:rPr lang="ru-RU" sz="1300" dirty="0"/>
              <a:t>приобретающим услуги в электронной форме, местом реализации которых признается территория </a:t>
            </a:r>
            <a:r>
              <a:rPr lang="ru-RU" sz="1300" dirty="0" err="1" smtClean="0"/>
              <a:t>РБ</a:t>
            </a:r>
            <a:r>
              <a:rPr lang="ru-RU" sz="1300" dirty="0" smtClean="0"/>
              <a:t>, </a:t>
            </a:r>
            <a:r>
              <a:rPr lang="ru-RU" sz="1300" dirty="0"/>
              <a:t>если выполняется хотя бы одно из указанных ниже условий:</a:t>
            </a:r>
          </a:p>
          <a:p>
            <a:pPr marL="137160" indent="0" algn="just" fontAlgn="base">
              <a:buNone/>
            </a:pPr>
            <a:r>
              <a:rPr lang="ru-RU" sz="1300" dirty="0" smtClean="0"/>
              <a:t>- местом </a:t>
            </a:r>
            <a:r>
              <a:rPr lang="ru-RU" sz="1300" dirty="0"/>
              <a:t>фактического нахождения физического </a:t>
            </a:r>
            <a:r>
              <a:rPr lang="ru-RU" sz="1300" dirty="0" smtClean="0"/>
              <a:t>лица </a:t>
            </a:r>
            <a:r>
              <a:rPr lang="ru-RU" sz="1300" dirty="0"/>
              <a:t>является Республика Беларусь;</a:t>
            </a:r>
          </a:p>
          <a:p>
            <a:pPr marL="137160" indent="0" algn="just" fontAlgn="base">
              <a:buNone/>
            </a:pPr>
            <a:r>
              <a:rPr lang="ru-RU" sz="1300" dirty="0" smtClean="0"/>
              <a:t>- местом </a:t>
            </a:r>
            <a:r>
              <a:rPr lang="ru-RU" sz="1300" dirty="0"/>
              <a:t>нахождения банка, в котором открыт счет, используемый физическим лицом </a:t>
            </a:r>
            <a:r>
              <a:rPr lang="ru-RU" sz="1300" dirty="0" smtClean="0"/>
              <a:t>для </a:t>
            </a:r>
            <a:r>
              <a:rPr lang="ru-RU" sz="1300" dirty="0"/>
              <a:t>оплаты услуг, или оператора электронных денежных средств, через которого осуществляется физическим лицом </a:t>
            </a:r>
            <a:r>
              <a:rPr lang="ru-RU" sz="1300" dirty="0" smtClean="0"/>
              <a:t>оплата </a:t>
            </a:r>
            <a:r>
              <a:rPr lang="ru-RU" sz="1300" dirty="0"/>
              <a:t>услуг, является территория Республики Беларусь;</a:t>
            </a:r>
          </a:p>
          <a:p>
            <a:pPr marL="137160" indent="0" algn="just" fontAlgn="base">
              <a:buNone/>
            </a:pPr>
            <a:r>
              <a:rPr lang="ru-RU" sz="1300" dirty="0" smtClean="0"/>
              <a:t>- сетевой </a:t>
            </a:r>
            <a:r>
              <a:rPr lang="ru-RU" sz="1300" dirty="0"/>
              <a:t>(</a:t>
            </a:r>
            <a:r>
              <a:rPr lang="ru-RU" sz="1300" dirty="0" err="1"/>
              <a:t>IP</a:t>
            </a:r>
            <a:r>
              <a:rPr lang="ru-RU" sz="1300" dirty="0"/>
              <a:t>) адрес устройства, использованного физическим лицом </a:t>
            </a:r>
            <a:r>
              <a:rPr lang="ru-RU" sz="1300" dirty="0" smtClean="0"/>
              <a:t>при </a:t>
            </a:r>
            <a:r>
              <a:rPr lang="ru-RU" sz="1300" dirty="0"/>
              <a:t>приобретении услуг в электронной форме, зарегистрирован в Республике Беларусь (относится к адресному пространству Республики Беларусь);</a:t>
            </a:r>
          </a:p>
          <a:p>
            <a:pPr marL="137160" indent="0" algn="just" fontAlgn="base">
              <a:buNone/>
            </a:pPr>
            <a:r>
              <a:rPr lang="ru-RU" sz="1300" dirty="0" smtClean="0"/>
              <a:t>- международный </a:t>
            </a:r>
            <a:r>
              <a:rPr lang="ru-RU" sz="1300" dirty="0"/>
              <a:t>код страны телефонного номера, используемого физическим лицом </a:t>
            </a:r>
            <a:r>
              <a:rPr lang="ru-RU" sz="1300" dirty="0" smtClean="0"/>
              <a:t>для </a:t>
            </a:r>
            <a:r>
              <a:rPr lang="ru-RU" sz="1300" dirty="0"/>
              <a:t>приобретения или оплаты услуг, присвоен Республике Беларусь</a:t>
            </a:r>
            <a:r>
              <a:rPr lang="ru-RU" sz="1300" dirty="0" smtClean="0"/>
              <a:t>.</a:t>
            </a:r>
          </a:p>
          <a:p>
            <a:pPr marL="137160" indent="0" algn="just" fontAlgn="base">
              <a:buNone/>
            </a:pPr>
            <a:r>
              <a:rPr lang="ru-RU" sz="1300" dirty="0" smtClean="0">
                <a:solidFill>
                  <a:srgbClr val="FF0000"/>
                </a:solidFill>
              </a:rPr>
              <a:t>Налоговая </a:t>
            </a:r>
            <a:r>
              <a:rPr lang="ru-RU" sz="1300" dirty="0">
                <a:solidFill>
                  <a:srgbClr val="FF0000"/>
                </a:solidFill>
              </a:rPr>
              <a:t>база </a:t>
            </a:r>
            <a:r>
              <a:rPr lang="ru-RU" sz="1300" dirty="0"/>
              <a:t>определяется как стоимость </a:t>
            </a:r>
            <a:r>
              <a:rPr lang="ru-RU" sz="1300" dirty="0" smtClean="0"/>
              <a:t>услуг в электронной форме </a:t>
            </a:r>
            <a:r>
              <a:rPr lang="ru-RU" sz="1300" dirty="0"/>
              <a:t>с учетом суммы НДС (пересчет иностранной валюты в белорусские рубли производится по официальному курсу Национального банка Республики Беларусь, установленному на момент фактической реализации </a:t>
            </a:r>
            <a:r>
              <a:rPr lang="ru-RU" sz="1300" dirty="0" smtClean="0"/>
              <a:t>услуг)</a:t>
            </a:r>
          </a:p>
          <a:p>
            <a:pPr marL="137160" indent="0" algn="just" fontAlgn="base">
              <a:buNone/>
            </a:pPr>
            <a:r>
              <a:rPr lang="ru-RU" sz="1300" dirty="0">
                <a:solidFill>
                  <a:srgbClr val="FF0000"/>
                </a:solidFill>
              </a:rPr>
              <a:t>Налоговым периодом </a:t>
            </a:r>
            <a:r>
              <a:rPr lang="ru-RU" sz="1300" dirty="0" smtClean="0"/>
              <a:t>признается </a:t>
            </a:r>
            <a:r>
              <a:rPr lang="ru-RU" sz="1300" dirty="0"/>
              <a:t>календарный квартал</a:t>
            </a:r>
          </a:p>
          <a:p>
            <a:pPr algn="just"/>
            <a:r>
              <a:rPr lang="ru-RU" sz="1300" b="1" dirty="0" smtClean="0"/>
              <a:t>Формула исчисления НДС:</a:t>
            </a:r>
            <a:endParaRPr lang="ru-RU" sz="1300" dirty="0"/>
          </a:p>
          <a:p>
            <a:pPr marL="137160" indent="0" algn="just">
              <a:buNone/>
            </a:pPr>
            <a:r>
              <a:rPr lang="ru-RU" sz="1300" dirty="0">
                <a:solidFill>
                  <a:srgbClr val="FF0000"/>
                </a:solidFill>
              </a:rPr>
              <a:t>НДС= (</a:t>
            </a:r>
            <a:r>
              <a:rPr lang="ru-RU" sz="1300" dirty="0" err="1">
                <a:solidFill>
                  <a:srgbClr val="FF0000"/>
                </a:solidFill>
              </a:rPr>
              <a:t>НБ×НС</a:t>
            </a:r>
            <a:r>
              <a:rPr lang="ru-RU" sz="1300" dirty="0">
                <a:solidFill>
                  <a:srgbClr val="FF0000"/>
                </a:solidFill>
              </a:rPr>
              <a:t>) / </a:t>
            </a:r>
            <a:r>
              <a:rPr lang="ru-RU" sz="1300" dirty="0" smtClean="0">
                <a:solidFill>
                  <a:srgbClr val="FF0000"/>
                </a:solidFill>
              </a:rPr>
              <a:t>120</a:t>
            </a:r>
          </a:p>
          <a:p>
            <a:pPr marL="137160" indent="0" algn="just">
              <a:buNone/>
            </a:pPr>
            <a:r>
              <a:rPr lang="ru-RU" sz="1300" dirty="0"/>
              <a:t>Уплата </a:t>
            </a:r>
            <a:r>
              <a:rPr lang="ru-RU" sz="1300" dirty="0" smtClean="0"/>
              <a:t>НДС производится </a:t>
            </a:r>
            <a:r>
              <a:rPr lang="ru-RU" sz="1300" dirty="0"/>
              <a:t>не позднее 22-го числа месяца, следующего за истекшим налоговым периодом</a:t>
            </a:r>
          </a:p>
        </p:txBody>
      </p:sp>
    </p:spTree>
    <p:extLst>
      <p:ext uri="{BB962C8B-B14F-4D97-AF65-F5344CB8AC3E}">
        <p14:creationId xmlns:p14="http://schemas.microsoft.com/office/powerpoint/2010/main" val="107469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19871"/>
          </a:xfrm>
        </p:spPr>
        <p:txBody>
          <a:bodyPr>
            <a:noAutofit/>
          </a:bodyPr>
          <a:lstStyle/>
          <a:p>
            <a:r>
              <a:rPr lang="ru-RU" sz="3600" b="1" dirty="0">
                <a:latin typeface="Times New Roman" pitchFamily="18" charset="0"/>
                <a:cs typeface="Times New Roman" pitchFamily="18" charset="0"/>
              </a:rPr>
              <a:t>Плательщики </a:t>
            </a:r>
            <a:r>
              <a:rPr lang="ru-RU" sz="3600" b="1" dirty="0" smtClean="0">
                <a:latin typeface="Times New Roman" pitchFamily="18" charset="0"/>
                <a:cs typeface="Times New Roman" pitchFamily="18" charset="0"/>
              </a:rPr>
              <a:t>НДС (ст. 112 НК):</a:t>
            </a:r>
            <a:endParaRPr lang="ru-RU" sz="3600" dirty="0">
              <a:latin typeface="Times New Roman" pitchFamily="18" charset="0"/>
              <a:cs typeface="Times New Roman" pitchFamily="18" charset="0"/>
            </a:endParaRPr>
          </a:p>
        </p:txBody>
      </p:sp>
      <p:sp>
        <p:nvSpPr>
          <p:cNvPr id="3" name="Объект 2"/>
          <p:cNvSpPr>
            <a:spLocks noGrp="1"/>
          </p:cNvSpPr>
          <p:nvPr>
            <p:ph idx="1"/>
          </p:nvPr>
        </p:nvSpPr>
        <p:spPr>
          <a:xfrm>
            <a:off x="457200" y="1052736"/>
            <a:ext cx="8229600" cy="5073427"/>
          </a:xfrm>
        </p:spPr>
        <p:txBody>
          <a:bodyPr>
            <a:normAutofit fontScale="62500" lnSpcReduction="20000"/>
          </a:bodyPr>
          <a:lstStyle/>
          <a:p>
            <a:pPr algn="just"/>
            <a:r>
              <a:rPr lang="ru-RU" sz="3400" dirty="0">
                <a:latin typeface="Times New Roman" pitchFamily="18" charset="0"/>
                <a:cs typeface="Times New Roman" pitchFamily="18" charset="0"/>
              </a:rPr>
              <a:t>организации;</a:t>
            </a:r>
          </a:p>
          <a:p>
            <a:pPr algn="just"/>
            <a:endParaRPr lang="ru-RU" sz="3400" dirty="0">
              <a:latin typeface="Times New Roman" pitchFamily="18" charset="0"/>
              <a:cs typeface="Times New Roman" pitchFamily="18" charset="0"/>
            </a:endParaRPr>
          </a:p>
          <a:p>
            <a:pPr algn="just"/>
            <a:r>
              <a:rPr lang="ru-RU" sz="3400" dirty="0">
                <a:latin typeface="Times New Roman" pitchFamily="18" charset="0"/>
                <a:cs typeface="Times New Roman" pitchFamily="18" charset="0"/>
              </a:rPr>
              <a:t>индивидуальные предприниматели с учетом особенностей, установленных статьей 113 </a:t>
            </a:r>
            <a:r>
              <a:rPr lang="ru-RU" sz="3400" dirty="0" err="1" smtClean="0">
                <a:latin typeface="Times New Roman" pitchFamily="18" charset="0"/>
                <a:cs typeface="Times New Roman" pitchFamily="18" charset="0"/>
              </a:rPr>
              <a:t>НК</a:t>
            </a:r>
            <a:r>
              <a:rPr lang="ru-RU" sz="3400" dirty="0" smtClean="0">
                <a:latin typeface="Times New Roman" pitchFamily="18" charset="0"/>
                <a:cs typeface="Times New Roman" pitchFamily="18" charset="0"/>
              </a:rPr>
              <a:t> и Указом №503 от 31.12.2019;</a:t>
            </a:r>
            <a:endParaRPr lang="ru-RU" sz="3400" dirty="0">
              <a:latin typeface="Times New Roman" pitchFamily="18" charset="0"/>
              <a:cs typeface="Times New Roman" pitchFamily="18" charset="0"/>
            </a:endParaRPr>
          </a:p>
          <a:p>
            <a:pPr algn="just"/>
            <a:endParaRPr lang="ru-RU" sz="3400" dirty="0">
              <a:latin typeface="Times New Roman" pitchFamily="18" charset="0"/>
              <a:cs typeface="Times New Roman" pitchFamily="18" charset="0"/>
            </a:endParaRPr>
          </a:p>
          <a:p>
            <a:pPr algn="just"/>
            <a:r>
              <a:rPr lang="ru-RU" sz="3400" dirty="0">
                <a:latin typeface="Times New Roman" pitchFamily="18" charset="0"/>
                <a:cs typeface="Times New Roman" pitchFamily="18" charset="0"/>
              </a:rPr>
              <a:t>доверительные управляющие по оборотам по реализации товаров (работ, услуг), имущественных прав, возникающим в связи с доверительным управлением имуществом, полученным в доверительное управление, в интересах </a:t>
            </a:r>
            <a:r>
              <a:rPr lang="ru-RU" sz="3400" dirty="0" err="1">
                <a:latin typeface="Times New Roman" pitchFamily="18" charset="0"/>
                <a:cs typeface="Times New Roman" pitchFamily="18" charset="0"/>
              </a:rPr>
              <a:t>вверителей</a:t>
            </a:r>
            <a:r>
              <a:rPr lang="ru-RU" sz="3400" dirty="0">
                <a:latin typeface="Times New Roman" pitchFamily="18" charset="0"/>
                <a:cs typeface="Times New Roman" pitchFamily="18" charset="0"/>
              </a:rPr>
              <a:t> и (или) выгодоприобретателей;</a:t>
            </a:r>
          </a:p>
          <a:p>
            <a:pPr algn="just"/>
            <a:endParaRPr lang="ru-RU" sz="3400" dirty="0">
              <a:latin typeface="Times New Roman" pitchFamily="18" charset="0"/>
              <a:cs typeface="Times New Roman" pitchFamily="18" charset="0"/>
            </a:endParaRPr>
          </a:p>
          <a:p>
            <a:pPr algn="just"/>
            <a:r>
              <a:rPr lang="ru-RU" sz="3400" dirty="0">
                <a:latin typeface="Times New Roman" pitchFamily="18" charset="0"/>
                <a:cs typeface="Times New Roman" pitchFamily="18" charset="0"/>
              </a:rPr>
              <a:t>физические лица, на которых в соответствии с </a:t>
            </a:r>
            <a:r>
              <a:rPr lang="ru-RU" sz="3400" dirty="0" err="1" smtClean="0">
                <a:latin typeface="Times New Roman" pitchFamily="18" charset="0"/>
                <a:cs typeface="Times New Roman" pitchFamily="18" charset="0"/>
              </a:rPr>
              <a:t>НК</a:t>
            </a:r>
            <a:r>
              <a:rPr lang="ru-RU" sz="3400" dirty="0" smtClean="0">
                <a:latin typeface="Times New Roman" pitchFamily="18" charset="0"/>
                <a:cs typeface="Times New Roman" pitchFamily="18" charset="0"/>
              </a:rPr>
              <a:t>, </a:t>
            </a:r>
            <a:r>
              <a:rPr lang="ru-RU" sz="3400" dirty="0">
                <a:latin typeface="Times New Roman" pitchFamily="18" charset="0"/>
                <a:cs typeface="Times New Roman" pitchFamily="18" charset="0"/>
              </a:rPr>
              <a:t>таможенным законодательством и (или) актами Президента Республики Беларусь возложена обязанность по уплате налога на добавленную стоимость, взимаемого при ввозе товаров на территорию Республики Беларусь</a:t>
            </a:r>
            <a:r>
              <a:rPr lang="ru-RU" sz="3400" dirty="0" smtClean="0">
                <a:latin typeface="Times New Roman" pitchFamily="18" charset="0"/>
                <a:cs typeface="Times New Roman" pitchFamily="18" charset="0"/>
              </a:rPr>
              <a:t>.</a:t>
            </a:r>
            <a:endParaRPr lang="ru-RU" sz="3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350348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a:solidFill>
                  <a:schemeClr val="accent1"/>
                </a:solidFill>
                <a:latin typeface="+mn-lt"/>
                <a:cs typeface="Times New Roman" pitchFamily="18" charset="0"/>
              </a:rPr>
              <a:t>Налоговый и отчетный периоды </a:t>
            </a:r>
            <a:r>
              <a:rPr lang="ru-RU" sz="2800" dirty="0">
                <a:solidFill>
                  <a:schemeClr val="accent1"/>
                </a:solidFill>
                <a:effectLst/>
                <a:latin typeface="+mn-lt"/>
              </a:rPr>
              <a:t>при реализации товаров (работ, услуг), имущественных прав </a:t>
            </a:r>
            <a:r>
              <a:rPr lang="ru-RU" sz="2800" b="1" dirty="0" smtClean="0">
                <a:solidFill>
                  <a:schemeClr val="accent1"/>
                </a:solidFill>
                <a:latin typeface="+mn-lt"/>
                <a:cs typeface="Times New Roman" pitchFamily="18" charset="0"/>
              </a:rPr>
              <a:t>(</a:t>
            </a:r>
            <a:r>
              <a:rPr lang="ru-RU" sz="2800" b="1" dirty="0" err="1" smtClean="0">
                <a:solidFill>
                  <a:schemeClr val="accent1"/>
                </a:solidFill>
                <a:latin typeface="+mn-lt"/>
                <a:cs typeface="Times New Roman" pitchFamily="18" charset="0"/>
              </a:rPr>
              <a:t>ст.127</a:t>
            </a:r>
            <a:r>
              <a:rPr lang="ru-RU" sz="2800" b="1" dirty="0" smtClean="0">
                <a:solidFill>
                  <a:schemeClr val="accent1"/>
                </a:solidFill>
                <a:latin typeface="+mn-lt"/>
                <a:cs typeface="Times New Roman" pitchFamily="18" charset="0"/>
              </a:rPr>
              <a:t> НК)</a:t>
            </a:r>
            <a:endParaRPr lang="ru-RU" sz="2800" dirty="0">
              <a:solidFill>
                <a:schemeClr val="accent1"/>
              </a:solidFill>
              <a:latin typeface="+mn-lt"/>
              <a:cs typeface="Times New Roman" pitchFamily="18" charset="0"/>
            </a:endParaRPr>
          </a:p>
        </p:txBody>
      </p:sp>
      <p:sp>
        <p:nvSpPr>
          <p:cNvPr id="3" name="Объект 2"/>
          <p:cNvSpPr>
            <a:spLocks noGrp="1"/>
          </p:cNvSpPr>
          <p:nvPr>
            <p:ph idx="1"/>
          </p:nvPr>
        </p:nvSpPr>
        <p:spPr/>
        <p:txBody>
          <a:bodyPr>
            <a:normAutofit fontScale="77500" lnSpcReduction="20000"/>
          </a:bodyPr>
          <a:lstStyle/>
          <a:p>
            <a:pPr algn="just"/>
            <a:r>
              <a:rPr lang="ru-RU" dirty="0">
                <a:latin typeface="Times New Roman" pitchFamily="18" charset="0"/>
                <a:cs typeface="Times New Roman" pitchFamily="18" charset="0"/>
              </a:rPr>
              <a:t>Налоговым периодом </a:t>
            </a:r>
            <a:r>
              <a:rPr lang="ru-RU" dirty="0" smtClean="0">
                <a:latin typeface="Times New Roman" pitchFamily="18" charset="0"/>
                <a:cs typeface="Times New Roman" pitchFamily="18" charset="0"/>
              </a:rPr>
              <a:t>признается </a:t>
            </a:r>
            <a:r>
              <a:rPr lang="ru-RU" dirty="0">
                <a:solidFill>
                  <a:srgbClr val="FF0000"/>
                </a:solidFill>
                <a:latin typeface="Times New Roman" pitchFamily="18" charset="0"/>
                <a:cs typeface="Times New Roman" pitchFamily="18" charset="0"/>
              </a:rPr>
              <a:t>календарный год</a:t>
            </a:r>
            <a:r>
              <a:rPr lang="ru-RU" dirty="0">
                <a:latin typeface="Times New Roman" pitchFamily="18" charset="0"/>
                <a:cs typeface="Times New Roman" pitchFamily="18" charset="0"/>
              </a:rPr>
              <a:t>.</a:t>
            </a:r>
          </a:p>
          <a:p>
            <a:pPr fontAlgn="base"/>
            <a:r>
              <a:rPr lang="ru-RU" dirty="0"/>
              <a:t>Отчетным периодом налога на добавленную стоимость признается:</a:t>
            </a:r>
          </a:p>
          <a:p>
            <a:pPr marL="137160" indent="0" fontAlgn="base">
              <a:buNone/>
            </a:pPr>
            <a:r>
              <a:rPr lang="ru-RU" dirty="0" smtClean="0"/>
              <a:t>1</a:t>
            </a:r>
            <a:r>
              <a:rPr lang="ru-RU" dirty="0"/>
              <a:t>. </a:t>
            </a:r>
            <a:r>
              <a:rPr lang="ru-RU" dirty="0">
                <a:solidFill>
                  <a:srgbClr val="FF0000"/>
                </a:solidFill>
              </a:rPr>
              <a:t>календарный месяц</a:t>
            </a:r>
            <a:r>
              <a:rPr lang="ru-RU" dirty="0"/>
              <a:t> – для плательщиков, реализующих услуги электросвязи;</a:t>
            </a:r>
          </a:p>
          <a:p>
            <a:pPr marL="137160" indent="0" fontAlgn="base">
              <a:buNone/>
            </a:pPr>
            <a:r>
              <a:rPr lang="ru-RU" dirty="0" smtClean="0"/>
              <a:t>2</a:t>
            </a:r>
            <a:r>
              <a:rPr lang="ru-RU" dirty="0"/>
              <a:t>. </a:t>
            </a:r>
            <a:r>
              <a:rPr lang="ru-RU" dirty="0">
                <a:solidFill>
                  <a:srgbClr val="FF0000"/>
                </a:solidFill>
              </a:rPr>
              <a:t>календарный квартал</a:t>
            </a:r>
            <a:r>
              <a:rPr lang="ru-RU" dirty="0"/>
              <a:t> – по перевозкам для государственного объединения «Белорусская железная дорога»;</a:t>
            </a:r>
          </a:p>
          <a:p>
            <a:pPr marL="137160" indent="0" fontAlgn="base">
              <a:buNone/>
            </a:pPr>
            <a:r>
              <a:rPr lang="ru-RU" dirty="0" smtClean="0"/>
              <a:t>3</a:t>
            </a:r>
            <a:r>
              <a:rPr lang="ru-RU" dirty="0"/>
              <a:t>. </a:t>
            </a:r>
            <a:r>
              <a:rPr lang="ru-RU" dirty="0">
                <a:solidFill>
                  <a:srgbClr val="FF0000"/>
                </a:solidFill>
              </a:rPr>
              <a:t>календарный месяц или календарный квартал</a:t>
            </a:r>
            <a:r>
              <a:rPr lang="ru-RU" dirty="0"/>
              <a:t> – по выбору государственного объединения «Белорусская железная дорога» в случаях, не предусмотренных </a:t>
            </a:r>
            <a:r>
              <a:rPr lang="ru-RU" dirty="0" smtClean="0">
                <a:hlinkClick r:id="rId2"/>
              </a:rPr>
              <a:t>пунктом</a:t>
            </a:r>
            <a:r>
              <a:rPr lang="ru-RU" dirty="0">
                <a:hlinkClick r:id="rId2"/>
              </a:rPr>
              <a:t> </a:t>
            </a:r>
            <a:r>
              <a:rPr lang="ru-RU" dirty="0" smtClean="0">
                <a:hlinkClick r:id="rId2"/>
              </a:rPr>
              <a:t>2</a:t>
            </a:r>
            <a:r>
              <a:rPr lang="ru-RU" dirty="0"/>
              <a:t> </a:t>
            </a:r>
            <a:r>
              <a:rPr lang="ru-RU" dirty="0" smtClean="0"/>
              <a:t>данного перечня;</a:t>
            </a:r>
            <a:endParaRPr lang="ru-RU" dirty="0"/>
          </a:p>
          <a:p>
            <a:pPr marL="137160" indent="0" fontAlgn="base">
              <a:buNone/>
            </a:pPr>
            <a:r>
              <a:rPr lang="ru-RU" dirty="0" smtClean="0"/>
              <a:t>4</a:t>
            </a:r>
            <a:r>
              <a:rPr lang="ru-RU" dirty="0"/>
              <a:t>. </a:t>
            </a:r>
            <a:r>
              <a:rPr lang="ru-RU" dirty="0">
                <a:solidFill>
                  <a:srgbClr val="FF0000"/>
                </a:solidFill>
              </a:rPr>
              <a:t>календарный месяц или календарный квартал </a:t>
            </a:r>
            <a:r>
              <a:rPr lang="ru-RU" dirty="0"/>
              <a:t>– по выбору плательщиков, за исключением плательщиков, указанных </a:t>
            </a:r>
            <a:r>
              <a:rPr lang="ru-RU" dirty="0" smtClean="0"/>
              <a:t>выше</a:t>
            </a:r>
            <a:r>
              <a:rPr lang="ru-RU" dirty="0"/>
              <a:t>  </a:t>
            </a:r>
            <a:r>
              <a:rPr lang="ru-RU" dirty="0" smtClean="0"/>
              <a:t>(о </a:t>
            </a:r>
            <a:r>
              <a:rPr lang="ru-RU" dirty="0"/>
              <a:t>принятом решении </a:t>
            </a:r>
            <a:r>
              <a:rPr lang="ru-RU" dirty="0" smtClean="0"/>
              <a:t>плательщики </a:t>
            </a:r>
            <a:r>
              <a:rPr lang="ru-RU" dirty="0"/>
              <a:t>информируют </a:t>
            </a:r>
            <a:r>
              <a:rPr lang="ru-RU" dirty="0" smtClean="0"/>
              <a:t>налоговые </a:t>
            </a:r>
            <a:r>
              <a:rPr lang="ru-RU" dirty="0"/>
              <a:t>органы по месту постановки на </a:t>
            </a:r>
            <a:r>
              <a:rPr lang="ru-RU" dirty="0" smtClean="0"/>
              <a:t>учет).</a:t>
            </a:r>
            <a:endParaRPr lang="ru-RU" dirty="0"/>
          </a:p>
          <a:p>
            <a:endParaRPr lang="ru-RU" dirty="0"/>
          </a:p>
        </p:txBody>
      </p:sp>
    </p:spTree>
    <p:extLst>
      <p:ext uri="{BB962C8B-B14F-4D97-AF65-F5344CB8AC3E}">
        <p14:creationId xmlns:p14="http://schemas.microsoft.com/office/powerpoint/2010/main" val="684259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98178"/>
          </a:xfrm>
        </p:spPr>
        <p:txBody>
          <a:bodyPr>
            <a:noAutofit/>
          </a:bodyPr>
          <a:lstStyle/>
          <a:p>
            <a:r>
              <a:rPr lang="ru-RU" sz="3200" b="1" dirty="0">
                <a:latin typeface="Times New Roman" pitchFamily="18" charset="0"/>
                <a:cs typeface="Times New Roman" pitchFamily="18" charset="0"/>
              </a:rPr>
              <a:t>Порядок и сроки представления налоговых деклараций (расчетов) и уплаты </a:t>
            </a:r>
            <a:r>
              <a:rPr lang="ru-RU" sz="3200" b="1" dirty="0" smtClean="0">
                <a:latin typeface="Times New Roman" pitchFamily="18" charset="0"/>
                <a:cs typeface="Times New Roman" pitchFamily="18" charset="0"/>
              </a:rPr>
              <a:t>НДС (</a:t>
            </a:r>
            <a:r>
              <a:rPr lang="ru-RU" sz="3200" b="1" dirty="0" err="1" smtClean="0">
                <a:latin typeface="Times New Roman" pitchFamily="18" charset="0"/>
                <a:cs typeface="Times New Roman" pitchFamily="18" charset="0"/>
              </a:rPr>
              <a:t>ст.136</a:t>
            </a:r>
            <a:r>
              <a:rPr lang="ru-RU" sz="3200" b="1" dirty="0" smtClean="0">
                <a:latin typeface="Times New Roman" pitchFamily="18" charset="0"/>
                <a:cs typeface="Times New Roman" pitchFamily="18" charset="0"/>
              </a:rPr>
              <a:t> НК)</a:t>
            </a:r>
            <a:endParaRPr lang="ru-RU" sz="3200" dirty="0">
              <a:latin typeface="Times New Roman" pitchFamily="18" charset="0"/>
              <a:cs typeface="Times New Roman" pitchFamily="18" charset="0"/>
            </a:endParaRPr>
          </a:p>
        </p:txBody>
      </p:sp>
      <p:sp>
        <p:nvSpPr>
          <p:cNvPr id="3" name="Объект 2"/>
          <p:cNvSpPr>
            <a:spLocks noGrp="1"/>
          </p:cNvSpPr>
          <p:nvPr>
            <p:ph idx="1"/>
          </p:nvPr>
        </p:nvSpPr>
        <p:spPr>
          <a:xfrm>
            <a:off x="457200" y="1988840"/>
            <a:ext cx="8229600" cy="4137323"/>
          </a:xfrm>
        </p:spPr>
        <p:txBody>
          <a:bodyPr/>
          <a:lstStyle/>
          <a:p>
            <a:pPr algn="just"/>
            <a:r>
              <a:rPr lang="ru-RU" dirty="0">
                <a:latin typeface="Times New Roman" pitchFamily="18" charset="0"/>
                <a:cs typeface="Times New Roman" pitchFamily="18" charset="0"/>
              </a:rPr>
              <a:t>Плательщики представляют в налоговые органы налоговую декларацию (расчет) не позднее 20-го числа месяца, следующего за истекшим отчетным периодом.</a:t>
            </a:r>
          </a:p>
          <a:p>
            <a:pPr algn="just"/>
            <a:r>
              <a:rPr lang="ru-RU" dirty="0" smtClean="0">
                <a:latin typeface="Times New Roman" pitchFamily="18" charset="0"/>
                <a:cs typeface="Times New Roman" pitchFamily="18" charset="0"/>
              </a:rPr>
              <a:t>Уплата </a:t>
            </a:r>
            <a:r>
              <a:rPr lang="ru-RU" dirty="0">
                <a:latin typeface="Times New Roman" pitchFamily="18" charset="0"/>
                <a:cs typeface="Times New Roman" pitchFamily="18" charset="0"/>
              </a:rPr>
              <a:t>налога на добавленную стоимость производится не позднее 22-го числа месяца, следующего за истекшим отчетным периодом.</a:t>
            </a:r>
          </a:p>
          <a:p>
            <a:endParaRPr lang="ru-RU" dirty="0"/>
          </a:p>
        </p:txBody>
      </p:sp>
    </p:spTree>
    <p:extLst>
      <p:ext uri="{BB962C8B-B14F-4D97-AF65-F5344CB8AC3E}">
        <p14:creationId xmlns:p14="http://schemas.microsoft.com/office/powerpoint/2010/main" val="3331172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latin typeface="Times New Roman" pitchFamily="18" charset="0"/>
                <a:cs typeface="Times New Roman" pitchFamily="18" charset="0"/>
              </a:rPr>
              <a:t>2. Акцизы</a:t>
            </a:r>
            <a:endParaRPr lang="ru-RU" b="1"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116012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rmAutofit fontScale="90000"/>
          </a:bodyPr>
          <a:lstStyle/>
          <a:p>
            <a:r>
              <a:rPr lang="ru-RU" b="1" dirty="0" smtClean="0">
                <a:latin typeface="Times New Roman" pitchFamily="18" charset="0"/>
                <a:cs typeface="Times New Roman" pitchFamily="18" charset="0"/>
              </a:rPr>
              <a:t>Плательщики акцизов (</a:t>
            </a:r>
            <a:r>
              <a:rPr lang="ru-RU" b="1" dirty="0" err="1" smtClean="0">
                <a:latin typeface="Times New Roman" pitchFamily="18" charset="0"/>
                <a:cs typeface="Times New Roman" pitchFamily="18" charset="0"/>
              </a:rPr>
              <a:t>ст.145</a:t>
            </a:r>
            <a:r>
              <a:rPr lang="ru-RU" b="1" dirty="0" smtClean="0">
                <a:latin typeface="Times New Roman" pitchFamily="18" charset="0"/>
                <a:cs typeface="Times New Roman" pitchFamily="18" charset="0"/>
              </a:rPr>
              <a:t> НК)</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395536" y="1124744"/>
            <a:ext cx="8229600" cy="5433467"/>
          </a:xfrm>
        </p:spPr>
        <p:txBody>
          <a:bodyPr>
            <a:normAutofit/>
          </a:bodyPr>
          <a:lstStyle/>
          <a:p>
            <a:pPr algn="just"/>
            <a:r>
              <a:rPr lang="ru-RU" dirty="0" smtClean="0">
                <a:latin typeface="Times New Roman" pitchFamily="18" charset="0"/>
                <a:cs typeface="Times New Roman" pitchFamily="18" charset="0"/>
              </a:rPr>
              <a:t>организации;</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индивидуальные </a:t>
            </a:r>
            <a:r>
              <a:rPr lang="ru-RU" dirty="0" smtClean="0">
                <a:latin typeface="Times New Roman" pitchFamily="18" charset="0"/>
                <a:cs typeface="Times New Roman" pitchFamily="18" charset="0"/>
              </a:rPr>
              <a:t>предприниматели;</a:t>
            </a:r>
            <a:endParaRPr lang="ru-RU" dirty="0">
              <a:latin typeface="Times New Roman" pitchFamily="18" charset="0"/>
              <a:cs typeface="Times New Roman" pitchFamily="18" charset="0"/>
            </a:endParaRPr>
          </a:p>
          <a:p>
            <a:pPr algn="just"/>
            <a:r>
              <a:rPr lang="ru-RU" dirty="0"/>
              <a:t>физические лица, на которых в соответствии с </a:t>
            </a:r>
            <a:r>
              <a:rPr lang="ru-RU" dirty="0" err="1" smtClean="0"/>
              <a:t>НК</a:t>
            </a:r>
            <a:r>
              <a:rPr lang="ru-RU" dirty="0" smtClean="0"/>
              <a:t> </a:t>
            </a:r>
            <a:r>
              <a:rPr lang="ru-RU" dirty="0"/>
              <a:t>и (или) таможенным законодательством возложена обязанность по уплате акцизов, взимаемых при ввозе товаров на территорию Республики Беларусь</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581164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normAutofit/>
          </a:bodyPr>
          <a:lstStyle/>
          <a:p>
            <a:r>
              <a:rPr lang="ru-RU" b="1" dirty="0">
                <a:latin typeface="Times New Roman" pitchFamily="18" charset="0"/>
                <a:cs typeface="Times New Roman" pitchFamily="18" charset="0"/>
              </a:rPr>
              <a:t>Подакцизные </a:t>
            </a:r>
            <a:r>
              <a:rPr lang="ru-RU" b="1" dirty="0" smtClean="0">
                <a:latin typeface="Times New Roman" pitchFamily="18" charset="0"/>
                <a:cs typeface="Times New Roman" pitchFamily="18" charset="0"/>
              </a:rPr>
              <a:t>товары (</a:t>
            </a:r>
            <a:r>
              <a:rPr lang="ru-RU" b="1" dirty="0" err="1" smtClean="0">
                <a:latin typeface="Times New Roman" pitchFamily="18" charset="0"/>
                <a:cs typeface="Times New Roman" pitchFamily="18" charset="0"/>
              </a:rPr>
              <a:t>ст.150</a:t>
            </a:r>
            <a:r>
              <a:rPr lang="ru-RU" b="1" dirty="0" smtClean="0">
                <a:latin typeface="Times New Roman" pitchFamily="18" charset="0"/>
                <a:cs typeface="Times New Roman" pitchFamily="18" charset="0"/>
              </a:rPr>
              <a:t> НК):</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457200" y="1052736"/>
            <a:ext cx="8229600" cy="5472608"/>
          </a:xfrm>
        </p:spPr>
        <p:txBody>
          <a:bodyPr>
            <a:noAutofit/>
          </a:bodyPr>
          <a:lstStyle/>
          <a:p>
            <a:pPr fontAlgn="base"/>
            <a:r>
              <a:rPr lang="ru-RU" sz="1400" dirty="0"/>
              <a:t>спирт;</a:t>
            </a:r>
          </a:p>
          <a:p>
            <a:pPr fontAlgn="base"/>
            <a:r>
              <a:rPr lang="ru-RU" sz="1400" dirty="0" smtClean="0"/>
              <a:t>алкогольная </a:t>
            </a:r>
            <a:r>
              <a:rPr lang="ru-RU" sz="1400" dirty="0"/>
              <a:t>продукция;</a:t>
            </a:r>
          </a:p>
          <a:p>
            <a:pPr fontAlgn="base"/>
            <a:r>
              <a:rPr lang="ru-RU" sz="1400" dirty="0" smtClean="0"/>
              <a:t>слабоалкогольные </a:t>
            </a:r>
            <a:r>
              <a:rPr lang="ru-RU" sz="1400" dirty="0"/>
              <a:t>напитки с объемной долей этилового спирта более 1,2 процента и менее 7 процентов (слабоалкогольные натуральные напитки, иные слабоалкогольные напитки), вина с объемной долей этилового спирта от 1,2 процента до 7 процентов.</a:t>
            </a:r>
          </a:p>
          <a:p>
            <a:pPr fontAlgn="base"/>
            <a:r>
              <a:rPr lang="ru-RU" sz="1400" dirty="0" smtClean="0"/>
              <a:t>пиво</a:t>
            </a:r>
            <a:r>
              <a:rPr lang="ru-RU" sz="1400" dirty="0"/>
              <a:t>, пивной коктейль.</a:t>
            </a:r>
          </a:p>
          <a:p>
            <a:pPr fontAlgn="base"/>
            <a:r>
              <a:rPr lang="ru-RU" sz="1400" dirty="0" smtClean="0"/>
              <a:t>сидры</a:t>
            </a:r>
            <a:r>
              <a:rPr lang="ru-RU" sz="1400" dirty="0"/>
              <a:t>;</a:t>
            </a:r>
          </a:p>
          <a:p>
            <a:pPr fontAlgn="base"/>
            <a:r>
              <a:rPr lang="ru-RU" sz="1400" dirty="0" smtClean="0"/>
              <a:t>пищевая </a:t>
            </a:r>
            <a:r>
              <a:rPr lang="ru-RU" sz="1400" dirty="0"/>
              <a:t>спиртосодержащая продукция в виде растворов, эмульсий, суспензий, произведенных с использованием этилового спирта;</a:t>
            </a:r>
          </a:p>
          <a:p>
            <a:pPr fontAlgn="base"/>
            <a:r>
              <a:rPr lang="ru-RU" sz="1400" dirty="0" smtClean="0"/>
              <a:t>непищевая </a:t>
            </a:r>
            <a:r>
              <a:rPr lang="ru-RU" sz="1400" dirty="0"/>
              <a:t>спиртосодержащая продукция в виде растворов, эмульсий, суспензий, произведенных с использованием этилового спирта из всех видов сырья, иных спиртосодержащих продуктов;</a:t>
            </a:r>
          </a:p>
          <a:p>
            <a:pPr fontAlgn="base"/>
            <a:r>
              <a:rPr lang="ru-RU" sz="1400" dirty="0" smtClean="0"/>
              <a:t>табачные </a:t>
            </a:r>
            <a:r>
              <a:rPr lang="ru-RU" sz="1400" dirty="0"/>
              <a:t>изделия;</a:t>
            </a:r>
          </a:p>
          <a:p>
            <a:pPr fontAlgn="base"/>
            <a:r>
              <a:rPr lang="ru-RU" sz="1400" dirty="0" smtClean="0"/>
              <a:t>автомобильный </a:t>
            </a:r>
            <a:r>
              <a:rPr lang="ru-RU" sz="1400" dirty="0"/>
              <a:t>бензин;</a:t>
            </a:r>
          </a:p>
          <a:p>
            <a:pPr fontAlgn="base"/>
            <a:r>
              <a:rPr lang="ru-RU" sz="1400" dirty="0" smtClean="0"/>
              <a:t>дизельное </a:t>
            </a:r>
            <a:r>
              <a:rPr lang="ru-RU" sz="1400" dirty="0"/>
              <a:t>топливо;</a:t>
            </a:r>
          </a:p>
          <a:p>
            <a:pPr fontAlgn="base"/>
            <a:r>
              <a:rPr lang="ru-RU" sz="1400" dirty="0" smtClean="0"/>
              <a:t>дизельное </a:t>
            </a:r>
            <a:r>
              <a:rPr lang="ru-RU" sz="1400" dirty="0"/>
              <a:t>топливо с метиловыми эфирами жирных кислот;</a:t>
            </a:r>
          </a:p>
          <a:p>
            <a:pPr fontAlgn="base"/>
            <a:r>
              <a:rPr lang="ru-RU" sz="1400" dirty="0" smtClean="0"/>
              <a:t>судовое </a:t>
            </a:r>
            <a:r>
              <a:rPr lang="ru-RU" sz="1400" dirty="0"/>
              <a:t>топливо;</a:t>
            </a:r>
          </a:p>
          <a:p>
            <a:pPr fontAlgn="base"/>
            <a:r>
              <a:rPr lang="ru-RU" sz="1400" dirty="0" smtClean="0"/>
              <a:t>газ </a:t>
            </a:r>
            <a:r>
              <a:rPr lang="ru-RU" sz="1400" dirty="0"/>
              <a:t>углеводородный сжиженный и газ природный топливный </a:t>
            </a:r>
            <a:r>
              <a:rPr lang="ru-RU" sz="1400" dirty="0" smtClean="0"/>
              <a:t>компримированный </a:t>
            </a:r>
            <a:r>
              <a:rPr lang="ru-RU" sz="1400" dirty="0"/>
              <a:t>при их использовании в качестве автомобильного топлива;</a:t>
            </a:r>
          </a:p>
          <a:p>
            <a:pPr fontAlgn="base"/>
            <a:r>
              <a:rPr lang="ru-RU" sz="1400" dirty="0" smtClean="0"/>
              <a:t>масла </a:t>
            </a:r>
            <a:r>
              <a:rPr lang="ru-RU" sz="1400" dirty="0"/>
              <a:t>моторные, включая масла (жидкости), предназначенные для промывки (очистки от отложений) масляных систем двигателей внутреннего сгорания.</a:t>
            </a:r>
          </a:p>
          <a:p>
            <a:pPr marL="137160" indent="0" algn="just">
              <a:spcBef>
                <a:spcPts val="0"/>
              </a:spcBef>
              <a:buNone/>
            </a:pPr>
            <a:endParaRPr lang="ru-RU" sz="1400" dirty="0">
              <a:cs typeface="Times New Roman" pitchFamily="18" charset="0"/>
            </a:endParaRPr>
          </a:p>
          <a:p>
            <a:pPr algn="just">
              <a:spcBef>
                <a:spcPts val="0"/>
              </a:spcBef>
            </a:pPr>
            <a:endParaRPr lang="ru-RU" sz="1400" dirty="0"/>
          </a:p>
        </p:txBody>
      </p:sp>
    </p:spTree>
    <p:extLst>
      <p:ext uri="{BB962C8B-B14F-4D97-AF65-F5344CB8AC3E}">
        <p14:creationId xmlns:p14="http://schemas.microsoft.com/office/powerpoint/2010/main" val="3500470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u-RU" sz="3600" b="1" dirty="0">
                <a:latin typeface="Times New Roman" pitchFamily="18" charset="0"/>
                <a:cs typeface="Times New Roman" pitchFamily="18" charset="0"/>
              </a:rPr>
              <a:t>Не признаются подакцизными товарами:</a:t>
            </a:r>
          </a:p>
        </p:txBody>
      </p:sp>
      <p:sp>
        <p:nvSpPr>
          <p:cNvPr id="3" name="Объект 2"/>
          <p:cNvSpPr>
            <a:spLocks noGrp="1"/>
          </p:cNvSpPr>
          <p:nvPr>
            <p:ph idx="1"/>
          </p:nvPr>
        </p:nvSpPr>
        <p:spPr>
          <a:xfrm>
            <a:off x="457200" y="980728"/>
            <a:ext cx="8229600" cy="5544616"/>
          </a:xfrm>
        </p:spPr>
        <p:txBody>
          <a:bodyPr>
            <a:normAutofit fontScale="62500" lnSpcReduction="20000"/>
          </a:bodyPr>
          <a:lstStyle/>
          <a:p>
            <a:pPr algn="just"/>
            <a:r>
              <a:rPr lang="ru-RU" sz="3400" dirty="0"/>
              <a:t>спиртосодержащие лекарственные средства, разрешенные к промышленному производству, реализации и медицинскому применению на территории Республики Беларусь в порядке, установленном </a:t>
            </a:r>
            <a:r>
              <a:rPr lang="ru-RU" sz="3400" dirty="0" smtClean="0"/>
              <a:t>законодательством;</a:t>
            </a:r>
          </a:p>
          <a:p>
            <a:pPr algn="just"/>
            <a:r>
              <a:rPr lang="ru-RU" sz="3400" dirty="0" smtClean="0">
                <a:latin typeface="Times New Roman" pitchFamily="18" charset="0"/>
                <a:cs typeface="Times New Roman" pitchFamily="18" charset="0"/>
              </a:rPr>
              <a:t>спиртосодержащие </a:t>
            </a:r>
            <a:r>
              <a:rPr lang="ru-RU" sz="3400" dirty="0">
                <a:latin typeface="Times New Roman" pitchFamily="18" charset="0"/>
                <a:cs typeface="Times New Roman" pitchFamily="18" charset="0"/>
              </a:rPr>
              <a:t>лекарственные средства, изготавливаемые в аптеках по индивидуальным назначениям (рецептам) врача или требованиям (заявкам) организации здравоохранения, включая гомеопатические лекарственные средства;</a:t>
            </a:r>
          </a:p>
          <a:p>
            <a:pPr algn="just"/>
            <a:r>
              <a:rPr lang="ru-RU" sz="3400" dirty="0" smtClean="0">
                <a:latin typeface="Times New Roman" pitchFamily="18" charset="0"/>
                <a:cs typeface="Times New Roman" pitchFamily="18" charset="0"/>
              </a:rPr>
              <a:t>спиртосодержащие </a:t>
            </a:r>
            <a:r>
              <a:rPr lang="ru-RU" sz="3400" dirty="0">
                <a:latin typeface="Times New Roman" pitchFamily="18" charset="0"/>
                <a:cs typeface="Times New Roman" pitchFamily="18" charset="0"/>
              </a:rPr>
              <a:t>средства и препараты ветеринарного назначения, допущенные к производству и (или) применению на территории Республики Беларусь в порядке, установленном законодательством;</a:t>
            </a:r>
          </a:p>
          <a:p>
            <a:pPr algn="just"/>
            <a:r>
              <a:rPr lang="ru-RU" sz="3400" dirty="0" smtClean="0">
                <a:latin typeface="Times New Roman" pitchFamily="18" charset="0"/>
                <a:cs typeface="Times New Roman" pitchFamily="18" charset="0"/>
              </a:rPr>
              <a:t>спиртосодержащие </a:t>
            </a:r>
            <a:r>
              <a:rPr lang="ru-RU" sz="3400" dirty="0">
                <a:latin typeface="Times New Roman" pitchFamily="18" charset="0"/>
                <a:cs typeface="Times New Roman" pitchFamily="18" charset="0"/>
              </a:rPr>
              <a:t>парфюмерно-косметические средства; </a:t>
            </a:r>
            <a:endParaRPr lang="ru-RU" sz="3400" dirty="0" smtClean="0">
              <a:latin typeface="Times New Roman" pitchFamily="18" charset="0"/>
              <a:cs typeface="Times New Roman" pitchFamily="18" charset="0"/>
            </a:endParaRPr>
          </a:p>
          <a:p>
            <a:pPr fontAlgn="base"/>
            <a:r>
              <a:rPr lang="ru-RU" sz="3400" dirty="0"/>
              <a:t>дезинфицирующие средства;</a:t>
            </a:r>
          </a:p>
          <a:p>
            <a:pPr fontAlgn="base"/>
            <a:r>
              <a:rPr lang="ru-RU" sz="3400" dirty="0" smtClean="0"/>
              <a:t>товары </a:t>
            </a:r>
            <a:r>
              <a:rPr lang="ru-RU" sz="3400" dirty="0"/>
              <a:t>бытовой </a:t>
            </a:r>
            <a:r>
              <a:rPr lang="ru-RU" sz="3400" dirty="0" smtClean="0"/>
              <a:t>химии </a:t>
            </a:r>
            <a:r>
              <a:rPr lang="ru-RU" sz="3400" dirty="0" smtClean="0">
                <a:latin typeface="Times New Roman" pitchFamily="18" charset="0"/>
                <a:cs typeface="Times New Roman" pitchFamily="18" charset="0"/>
              </a:rPr>
              <a:t>и др.</a:t>
            </a:r>
            <a:endParaRPr lang="ru-RU" sz="3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6631921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ru-RU" sz="3600" b="1" dirty="0">
                <a:latin typeface="Times New Roman" pitchFamily="18" charset="0"/>
                <a:cs typeface="Times New Roman" pitchFamily="18" charset="0"/>
              </a:rPr>
              <a:t>Ставки </a:t>
            </a:r>
            <a:r>
              <a:rPr lang="ru-RU" sz="3600" b="1" dirty="0" smtClean="0">
                <a:latin typeface="Times New Roman" pitchFamily="18" charset="0"/>
                <a:cs typeface="Times New Roman" pitchFamily="18" charset="0"/>
              </a:rPr>
              <a:t>акцизов (</a:t>
            </a:r>
            <a:r>
              <a:rPr lang="ru-RU" sz="3600" b="1" dirty="0" err="1" smtClean="0">
                <a:latin typeface="Times New Roman" pitchFamily="18" charset="0"/>
                <a:cs typeface="Times New Roman" pitchFamily="18" charset="0"/>
              </a:rPr>
              <a:t>ст.155</a:t>
            </a:r>
            <a:r>
              <a:rPr lang="ru-RU" sz="3600" b="1" dirty="0" smtClean="0">
                <a:latin typeface="Times New Roman" pitchFamily="18" charset="0"/>
                <a:cs typeface="Times New Roman" pitchFamily="18" charset="0"/>
              </a:rPr>
              <a:t> НК):</a:t>
            </a:r>
            <a:endParaRPr lang="ru-RU" sz="3600" dirty="0">
              <a:latin typeface="Times New Roman" pitchFamily="18" charset="0"/>
              <a:cs typeface="Times New Roman" pitchFamily="18" charset="0"/>
            </a:endParaRPr>
          </a:p>
        </p:txBody>
      </p:sp>
      <p:sp>
        <p:nvSpPr>
          <p:cNvPr id="3" name="Объект 2"/>
          <p:cNvSpPr>
            <a:spLocks noGrp="1"/>
          </p:cNvSpPr>
          <p:nvPr>
            <p:ph idx="1"/>
          </p:nvPr>
        </p:nvSpPr>
        <p:spPr>
          <a:xfrm>
            <a:off x="457200" y="908720"/>
            <a:ext cx="8229600" cy="5544616"/>
          </a:xfrm>
        </p:spPr>
        <p:txBody>
          <a:bodyPr>
            <a:normAutofit lnSpcReduction="10000"/>
          </a:bodyPr>
          <a:lstStyle/>
          <a:p>
            <a:pPr marL="0" indent="0" algn="just">
              <a:buNone/>
            </a:pPr>
            <a:r>
              <a:rPr lang="ru-RU" dirty="0">
                <a:latin typeface="Times New Roman" pitchFamily="18" charset="0"/>
                <a:cs typeface="Times New Roman" pitchFamily="18" charset="0"/>
              </a:rPr>
              <a:t>Ставки акцизов могут устанавливаться:</a:t>
            </a:r>
          </a:p>
          <a:p>
            <a:pPr algn="just"/>
            <a:r>
              <a:rPr lang="ru-RU" dirty="0">
                <a:latin typeface="Times New Roman" pitchFamily="18" charset="0"/>
                <a:cs typeface="Times New Roman" pitchFamily="18" charset="0"/>
              </a:rPr>
              <a:t>в абсолютной сумме на физическую единицу измерения подакцизных товаров (твердые (специфические) ставки);</a:t>
            </a:r>
          </a:p>
          <a:p>
            <a:pPr algn="just"/>
            <a:r>
              <a:rPr lang="ru-RU" dirty="0">
                <a:latin typeface="Times New Roman" pitchFamily="18" charset="0"/>
                <a:cs typeface="Times New Roman" pitchFamily="18" charset="0"/>
              </a:rPr>
              <a:t>в процентах от стоимости подакцизных товаров или таможенной стоимости подакцизных товаров, увеличенной на подлежащие уплате суммы таможенных пошлин (процентные (адвалорные) ставки).</a:t>
            </a:r>
          </a:p>
          <a:p>
            <a:pPr marL="0" indent="0" algn="just">
              <a:buNone/>
            </a:pPr>
            <a:r>
              <a:rPr lang="ru-RU" dirty="0" smtClean="0">
                <a:latin typeface="Times New Roman" pitchFamily="18" charset="0"/>
                <a:cs typeface="Times New Roman" pitchFamily="18" charset="0"/>
              </a:rPr>
              <a:t>Ставки </a:t>
            </a:r>
            <a:r>
              <a:rPr lang="ru-RU" dirty="0">
                <a:latin typeface="Times New Roman" pitchFamily="18" charset="0"/>
                <a:cs typeface="Times New Roman" pitchFamily="18" charset="0"/>
              </a:rPr>
              <a:t>акцизов по подакцизным товарам устанавливаются согласно приложению 1 к </a:t>
            </a:r>
            <a:r>
              <a:rPr lang="ru-RU" u="sng" dirty="0" smtClean="0">
                <a:latin typeface="Times New Roman" pitchFamily="18" charset="0"/>
                <a:cs typeface="Times New Roman" pitchFamily="18" charset="0"/>
              </a:rPr>
              <a:t>Указу №503 </a:t>
            </a:r>
            <a:r>
              <a:rPr lang="ru-RU" dirty="0" smtClean="0">
                <a:latin typeface="Times New Roman" pitchFamily="18" charset="0"/>
                <a:cs typeface="Times New Roman" pitchFamily="18" charset="0"/>
              </a:rPr>
              <a:t>(на 2019 год ставки были установлены приложением 1 к </a:t>
            </a:r>
            <a:r>
              <a:rPr lang="ru-RU" dirty="0" err="1" smtClean="0">
                <a:latin typeface="Times New Roman" pitchFamily="18" charset="0"/>
                <a:cs typeface="Times New Roman" pitchFamily="18" charset="0"/>
              </a:rPr>
              <a:t>НК</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814630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a:latin typeface="Times New Roman" pitchFamily="18" charset="0"/>
                <a:cs typeface="Times New Roman" pitchFamily="18" charset="0"/>
              </a:rPr>
              <a:t>Объекты налогообложения </a:t>
            </a:r>
            <a:r>
              <a:rPr lang="ru-RU" sz="3600" b="1" dirty="0" smtClean="0">
                <a:latin typeface="Times New Roman" pitchFamily="18" charset="0"/>
                <a:cs typeface="Times New Roman" pitchFamily="18" charset="0"/>
              </a:rPr>
              <a:t>акцизами (</a:t>
            </a:r>
            <a:r>
              <a:rPr lang="ru-RU" sz="3600" b="1" dirty="0" err="1" smtClean="0">
                <a:latin typeface="Times New Roman" pitchFamily="18" charset="0"/>
                <a:cs typeface="Times New Roman" pitchFamily="18" charset="0"/>
              </a:rPr>
              <a:t>ст.147</a:t>
            </a:r>
            <a:r>
              <a:rPr lang="ru-RU" sz="3600" b="1" dirty="0" smtClean="0">
                <a:latin typeface="Times New Roman" pitchFamily="18" charset="0"/>
                <a:cs typeface="Times New Roman" pitchFamily="18" charset="0"/>
              </a:rPr>
              <a:t> НК):</a:t>
            </a:r>
            <a:endParaRPr lang="ru-RU" sz="3600" dirty="0">
              <a:latin typeface="Times New Roman" pitchFamily="18" charset="0"/>
              <a:cs typeface="Times New Roman" pitchFamily="18" charset="0"/>
            </a:endParaRPr>
          </a:p>
        </p:txBody>
      </p:sp>
      <p:sp>
        <p:nvSpPr>
          <p:cNvPr id="3" name="Объект 2"/>
          <p:cNvSpPr>
            <a:spLocks noGrp="1"/>
          </p:cNvSpPr>
          <p:nvPr>
            <p:ph idx="1"/>
          </p:nvPr>
        </p:nvSpPr>
        <p:spPr>
          <a:xfrm>
            <a:off x="457200" y="1484784"/>
            <a:ext cx="8229600" cy="5040560"/>
          </a:xfrm>
        </p:spPr>
        <p:txBody>
          <a:bodyPr>
            <a:normAutofit fontScale="92500" lnSpcReduction="10000"/>
          </a:bodyPr>
          <a:lstStyle/>
          <a:p>
            <a:pPr algn="just"/>
            <a:r>
              <a:rPr lang="ru-RU" dirty="0">
                <a:latin typeface="Times New Roman" pitchFamily="18" charset="0"/>
                <a:cs typeface="Times New Roman" pitchFamily="18" charset="0"/>
              </a:rPr>
              <a:t>подакцизные товары, производимые плательщиками и реализуемые (передаваемые) ими на территории Республики Беларусь;</a:t>
            </a:r>
          </a:p>
          <a:p>
            <a:pPr algn="just"/>
            <a:r>
              <a:rPr lang="ru-RU" dirty="0"/>
              <a:t>подакцизные товары, ввозимые на территорию Республики Беларусь, и (или) возникновение иных обстоятельств, с наличием которых </a:t>
            </a:r>
            <a:r>
              <a:rPr lang="ru-RU" dirty="0" err="1" smtClean="0"/>
              <a:t>НК</a:t>
            </a:r>
            <a:r>
              <a:rPr lang="ru-RU" dirty="0" smtClean="0"/>
              <a:t>, </a:t>
            </a:r>
            <a:r>
              <a:rPr lang="ru-RU" dirty="0"/>
              <a:t>иные акты налогового и таможенного законодательства, международные договоры Республики Беларусь, в том числе акты, составляющие право Евразийского экономического союза, связывают возникновение обязанности по уплате акцизов</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подакцизные </a:t>
            </a:r>
            <a:r>
              <a:rPr lang="ru-RU" dirty="0">
                <a:latin typeface="Times New Roman" pitchFamily="18" charset="0"/>
                <a:cs typeface="Times New Roman" pitchFamily="18" charset="0"/>
              </a:rPr>
              <a:t>товары, ввезенные на территорию </a:t>
            </a:r>
            <a:r>
              <a:rPr lang="ru-RU" dirty="0" smtClean="0">
                <a:latin typeface="Times New Roman" pitchFamily="18" charset="0"/>
                <a:cs typeface="Times New Roman" pitchFamily="18" charset="0"/>
              </a:rPr>
              <a:t>РБ, </a:t>
            </a:r>
            <a:r>
              <a:rPr lang="ru-RU" dirty="0">
                <a:latin typeface="Times New Roman" pitchFamily="18" charset="0"/>
                <a:cs typeface="Times New Roman" pitchFamily="18" charset="0"/>
              </a:rPr>
              <a:t>при реализации (передаче).</a:t>
            </a: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5664612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fontScale="90000"/>
          </a:bodyPr>
          <a:lstStyle/>
          <a:p>
            <a:r>
              <a:rPr lang="ru-RU" sz="3600" b="1" dirty="0">
                <a:latin typeface="Times New Roman" pitchFamily="18" charset="0"/>
                <a:cs typeface="Times New Roman" pitchFamily="18" charset="0"/>
              </a:rPr>
              <a:t>Освобождаются от </a:t>
            </a:r>
            <a:r>
              <a:rPr lang="ru-RU" sz="3600" b="1" dirty="0" smtClean="0">
                <a:latin typeface="Times New Roman" pitchFamily="18" charset="0"/>
                <a:cs typeface="Times New Roman" pitchFamily="18" charset="0"/>
              </a:rPr>
              <a:t>акцизов (</a:t>
            </a:r>
            <a:r>
              <a:rPr lang="ru-RU" sz="3600" b="1" dirty="0" err="1" smtClean="0">
                <a:latin typeface="Times New Roman" pitchFamily="18" charset="0"/>
                <a:cs typeface="Times New Roman" pitchFamily="18" charset="0"/>
              </a:rPr>
              <a:t>ст.151</a:t>
            </a:r>
            <a:r>
              <a:rPr lang="ru-RU" sz="3600" b="1" dirty="0" smtClean="0">
                <a:latin typeface="Times New Roman" pitchFamily="18" charset="0"/>
                <a:cs typeface="Times New Roman" pitchFamily="18" charset="0"/>
              </a:rPr>
              <a:t> НК):</a:t>
            </a:r>
            <a:endParaRPr lang="ru-RU" sz="3600" b="1" dirty="0">
              <a:latin typeface="Times New Roman" pitchFamily="18" charset="0"/>
              <a:cs typeface="Times New Roman" pitchFamily="18" charset="0"/>
            </a:endParaRPr>
          </a:p>
        </p:txBody>
      </p:sp>
      <p:sp>
        <p:nvSpPr>
          <p:cNvPr id="3" name="Объект 2"/>
          <p:cNvSpPr>
            <a:spLocks noGrp="1"/>
          </p:cNvSpPr>
          <p:nvPr>
            <p:ph idx="1"/>
          </p:nvPr>
        </p:nvSpPr>
        <p:spPr>
          <a:xfrm>
            <a:off x="457200" y="1124744"/>
            <a:ext cx="8229600" cy="5400600"/>
          </a:xfrm>
        </p:spPr>
        <p:txBody>
          <a:bodyPr>
            <a:normAutofit fontScale="62500" lnSpcReduction="20000"/>
          </a:bodyPr>
          <a:lstStyle/>
          <a:p>
            <a:pPr algn="just"/>
            <a:r>
              <a:rPr lang="ru-RU" dirty="0"/>
              <a:t>подакцизные товары собственного производства, реализуемые владельцам магазинов беспошлинной торговли для их последующей реализации в таких магазинах: алкогольные напитки, слабоалкогольные напитки с объемной долей этилового спирта более 1,2 процента и менее 7 процентов, вина с объемной долей этилового спирта от 1,2 процента до 7 процентов, пиво, пивные коктейли, сидры, табачные изделия</a:t>
            </a:r>
            <a:r>
              <a:rPr lang="ru-RU" dirty="0" smtClean="0">
                <a:latin typeface="Times New Roman" pitchFamily="18" charset="0"/>
                <a:cs typeface="Times New Roman" pitchFamily="18" charset="0"/>
              </a:rPr>
              <a:t>;</a:t>
            </a:r>
          </a:p>
          <a:p>
            <a:pPr algn="just"/>
            <a:r>
              <a:rPr lang="ru-RU" dirty="0" smtClean="0"/>
              <a:t>спирт </a:t>
            </a:r>
            <a:r>
              <a:rPr lang="ru-RU" dirty="0"/>
              <a:t>при его реализации (передаче) для производства лекарственных средств, ветеринарных препаратов юридическим лицам Республики Беларусь, которым разрешено их производство</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ru-RU" dirty="0"/>
              <a:t>конфискованные по приговору (постановлению) суда либо обращенные в доход государства иным способом подакцизные товары, в том числе подакцизные товары, помещенные под таможенную процедуру отказа в пользу государства, которые подлежат реализации (передаче), промышленной переработке, в том числе утилизации, при их реализации (передаче</a:t>
            </a:r>
            <a:r>
              <a:rPr lang="ru-RU" dirty="0" smtClean="0"/>
              <a:t>) </a:t>
            </a:r>
            <a:r>
              <a:rPr lang="ru-RU" dirty="0" smtClean="0">
                <a:latin typeface="Times New Roman" pitchFamily="18" charset="0"/>
                <a:cs typeface="Times New Roman" pitchFamily="18" charset="0"/>
              </a:rPr>
              <a:t>и др</a:t>
            </a:r>
            <a:r>
              <a:rPr lang="ru-RU" dirty="0" smtClean="0">
                <a:latin typeface="Times New Roman" pitchFamily="18" charset="0"/>
                <a:cs typeface="Times New Roman" pitchFamily="18" charset="0"/>
              </a:rPr>
              <a:t>. по </a:t>
            </a:r>
            <a:r>
              <a:rPr lang="ru-RU" dirty="0" err="1" smtClean="0">
                <a:latin typeface="Times New Roman" pitchFamily="18" charset="0"/>
                <a:cs typeface="Times New Roman" pitchFamily="18" charset="0"/>
              </a:rPr>
              <a:t>НК</a:t>
            </a:r>
            <a:endParaRPr lang="ru-RU" dirty="0" smtClean="0">
              <a:latin typeface="Times New Roman" pitchFamily="18" charset="0"/>
              <a:cs typeface="Times New Roman" pitchFamily="18" charset="0"/>
            </a:endParaRPr>
          </a:p>
          <a:p>
            <a:pPr marL="137160" indent="0" algn="ctr">
              <a:buNone/>
            </a:pPr>
            <a:r>
              <a:rPr lang="ru-RU" dirty="0" smtClean="0">
                <a:latin typeface="Times New Roman" pitchFamily="18" charset="0"/>
                <a:cs typeface="Times New Roman" pitchFamily="18" charset="0"/>
              </a:rPr>
              <a:t>+ </a:t>
            </a:r>
          </a:p>
          <a:p>
            <a:pPr marL="137160" indent="0" algn="just">
              <a:buNone/>
            </a:pPr>
            <a:r>
              <a:rPr lang="ru-RU" dirty="0">
                <a:latin typeface="Times New Roman" pitchFamily="18" charset="0"/>
                <a:cs typeface="Times New Roman" pitchFamily="18" charset="0"/>
              </a:rPr>
              <a:t>дизельное топливо, реализуемое (передаваемое) организациям, входящим в состав ПО "</a:t>
            </a:r>
            <a:r>
              <a:rPr lang="ru-RU" dirty="0" err="1">
                <a:latin typeface="Times New Roman" pitchFamily="18" charset="0"/>
                <a:cs typeface="Times New Roman" pitchFamily="18" charset="0"/>
              </a:rPr>
              <a:t>Белоруснефть</a:t>
            </a: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в количестве</a:t>
            </a:r>
            <a:r>
              <a:rPr lang="ru-RU" dirty="0">
                <a:latin typeface="Times New Roman" pitchFamily="18" charset="0"/>
                <a:cs typeface="Times New Roman" pitchFamily="18" charset="0"/>
              </a:rPr>
              <a:t>, не превышающем 505 тыс. тонн в год, для дальнейшей поставки сельскохозяйственным </a:t>
            </a:r>
            <a:r>
              <a:rPr lang="ru-RU" dirty="0" smtClean="0">
                <a:latin typeface="Times New Roman" pitchFamily="18" charset="0"/>
                <a:cs typeface="Times New Roman" pitchFamily="18" charset="0"/>
              </a:rPr>
              <a:t>организациям и </a:t>
            </a:r>
            <a:r>
              <a:rPr lang="ru-RU" dirty="0">
                <a:latin typeface="Times New Roman" pitchFamily="18" charset="0"/>
                <a:cs typeface="Times New Roman" pitchFamily="18" charset="0"/>
              </a:rPr>
              <a:t>льнозаводам по перечням, формируемым областными исполнительными комитетами и согласованным </a:t>
            </a:r>
            <a:r>
              <a:rPr lang="ru-RU" dirty="0" smtClean="0">
                <a:latin typeface="Times New Roman" pitchFamily="18" charset="0"/>
                <a:cs typeface="Times New Roman" pitchFamily="18" charset="0"/>
              </a:rPr>
              <a:t>с Министерством </a:t>
            </a:r>
            <a:r>
              <a:rPr lang="ru-RU" dirty="0">
                <a:latin typeface="Times New Roman" pitchFamily="18" charset="0"/>
                <a:cs typeface="Times New Roman" pitchFamily="18" charset="0"/>
              </a:rPr>
              <a:t>сельского хозяйства и продовольствия и Белорусским государственным концерном по нефти </a:t>
            </a:r>
            <a:r>
              <a:rPr lang="ru-RU" dirty="0" smtClean="0">
                <a:latin typeface="Times New Roman" pitchFamily="18" charset="0"/>
                <a:cs typeface="Times New Roman" pitchFamily="18" charset="0"/>
              </a:rPr>
              <a:t>и химии (</a:t>
            </a:r>
            <a:r>
              <a:rPr lang="ru-RU" dirty="0" err="1" smtClean="0">
                <a:latin typeface="Times New Roman" pitchFamily="18" charset="0"/>
                <a:cs typeface="Times New Roman" pitchFamily="18" charset="0"/>
              </a:rPr>
              <a:t>п.9.5</a:t>
            </a:r>
            <a:r>
              <a:rPr lang="ru-RU" dirty="0" smtClean="0">
                <a:latin typeface="Times New Roman" pitchFamily="18" charset="0"/>
                <a:cs typeface="Times New Roman" pitchFamily="18" charset="0"/>
              </a:rPr>
              <a:t> Указа №503)</a:t>
            </a:r>
            <a:endParaRPr lang="ru-RU" dirty="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913291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Autofit/>
          </a:bodyPr>
          <a:lstStyle/>
          <a:p>
            <a:r>
              <a:rPr lang="ru-RU" sz="3200" b="1" dirty="0">
                <a:latin typeface="Times New Roman" pitchFamily="18" charset="0"/>
                <a:cs typeface="Times New Roman" pitchFamily="18" charset="0"/>
              </a:rPr>
              <a:t>Освобождаются от акцизов при ввозе на территорию </a:t>
            </a:r>
            <a:r>
              <a:rPr lang="ru-RU" sz="3200" b="1" dirty="0" smtClean="0">
                <a:latin typeface="Times New Roman" pitchFamily="18" charset="0"/>
                <a:cs typeface="Times New Roman" pitchFamily="18" charset="0"/>
              </a:rPr>
              <a:t>РБ (</a:t>
            </a:r>
            <a:r>
              <a:rPr lang="ru-RU" sz="3200" b="1" dirty="0" err="1" smtClean="0">
                <a:latin typeface="Times New Roman" pitchFamily="18" charset="0"/>
                <a:cs typeface="Times New Roman" pitchFamily="18" charset="0"/>
              </a:rPr>
              <a:t>ст.154</a:t>
            </a:r>
            <a:r>
              <a:rPr lang="ru-RU" sz="3200" b="1" dirty="0" smtClean="0">
                <a:latin typeface="Times New Roman" pitchFamily="18" charset="0"/>
                <a:cs typeface="Times New Roman" pitchFamily="18" charset="0"/>
              </a:rPr>
              <a:t> НК):</a:t>
            </a:r>
            <a:endParaRPr lang="ru-RU" sz="3200" b="1" dirty="0">
              <a:latin typeface="Times New Roman" pitchFamily="18" charset="0"/>
              <a:cs typeface="Times New Roman" pitchFamily="18" charset="0"/>
            </a:endParaRPr>
          </a:p>
        </p:txBody>
      </p:sp>
      <p:sp>
        <p:nvSpPr>
          <p:cNvPr id="3" name="Объект 2"/>
          <p:cNvSpPr>
            <a:spLocks noGrp="1"/>
          </p:cNvSpPr>
          <p:nvPr>
            <p:ph idx="1"/>
          </p:nvPr>
        </p:nvSpPr>
        <p:spPr>
          <a:xfrm>
            <a:off x="457200" y="1268760"/>
            <a:ext cx="8229600" cy="5256584"/>
          </a:xfrm>
        </p:spPr>
        <p:txBody>
          <a:bodyPr>
            <a:normAutofit fontScale="62500" lnSpcReduction="20000"/>
          </a:bodyPr>
          <a:lstStyle/>
          <a:p>
            <a:pPr algn="just"/>
            <a:r>
              <a:rPr lang="ru-RU" dirty="0">
                <a:latin typeface="Times New Roman" pitchFamily="18" charset="0"/>
                <a:cs typeface="Times New Roman" pitchFamily="18" charset="0"/>
              </a:rPr>
              <a:t>подакцизные товары, указанные в подпунктах </a:t>
            </a:r>
            <a:r>
              <a:rPr lang="ru-RU" dirty="0" smtClean="0">
                <a:latin typeface="Times New Roman" pitchFamily="18" charset="0"/>
                <a:cs typeface="Times New Roman" pitchFamily="18" charset="0"/>
              </a:rPr>
              <a:t>1.9–1.12 </a:t>
            </a:r>
            <a:r>
              <a:rPr lang="ru-RU" dirty="0">
                <a:latin typeface="Times New Roman" pitchFamily="18" charset="0"/>
                <a:cs typeface="Times New Roman" pitchFamily="18" charset="0"/>
              </a:rPr>
              <a:t>пункта 1 статьи </a:t>
            </a:r>
            <a:r>
              <a:rPr lang="ru-RU" dirty="0" smtClean="0">
                <a:latin typeface="Times New Roman" pitchFamily="18" charset="0"/>
                <a:cs typeface="Times New Roman" pitchFamily="18" charset="0"/>
              </a:rPr>
              <a:t>150 НК (бензин, дизельное топливо, судовое топливо), </a:t>
            </a:r>
            <a:r>
              <a:rPr lang="ru-RU" dirty="0">
                <a:latin typeface="Times New Roman" pitchFamily="18" charset="0"/>
                <a:cs typeface="Times New Roman" pitchFamily="18" charset="0"/>
              </a:rPr>
              <a:t>ввозимые с территории государств – членов </a:t>
            </a:r>
            <a:r>
              <a:rPr lang="ru-RU" dirty="0" smtClean="0">
                <a:latin typeface="Times New Roman" pitchFamily="18" charset="0"/>
                <a:cs typeface="Times New Roman" pitchFamily="18" charset="0"/>
              </a:rPr>
              <a:t>ЕАЭС, </a:t>
            </a:r>
            <a:r>
              <a:rPr lang="ru-RU" dirty="0">
                <a:latin typeface="Times New Roman" pitchFamily="18" charset="0"/>
                <a:cs typeface="Times New Roman" pitchFamily="18" charset="0"/>
              </a:rPr>
              <a:t>заправка которыми в бак и (или) иные емкости транспортного средства произведена за пределами </a:t>
            </a:r>
            <a:r>
              <a:rPr lang="ru-RU" dirty="0" smtClean="0">
                <a:latin typeface="Times New Roman" pitchFamily="18" charset="0"/>
                <a:cs typeface="Times New Roman" pitchFamily="18" charset="0"/>
              </a:rPr>
              <a:t>РБ </a:t>
            </a:r>
            <a:r>
              <a:rPr lang="ru-RU" dirty="0">
                <a:latin typeface="Times New Roman" pitchFamily="18" charset="0"/>
                <a:cs typeface="Times New Roman" pitchFamily="18" charset="0"/>
              </a:rPr>
              <a:t>в объемах, предусмотренных заводом – изготовителем транспортного средства;</a:t>
            </a:r>
          </a:p>
          <a:p>
            <a:pPr algn="just"/>
            <a:r>
              <a:rPr lang="ru-RU" dirty="0" smtClean="0">
                <a:latin typeface="Times New Roman" pitchFamily="18" charset="0"/>
                <a:cs typeface="Times New Roman" pitchFamily="18" charset="0"/>
              </a:rPr>
              <a:t>Подакцизные товары</a:t>
            </a:r>
            <a:r>
              <a:rPr lang="ru-RU" dirty="0">
                <a:latin typeface="Times New Roman" pitchFamily="18" charset="0"/>
                <a:cs typeface="Times New Roman" pitchFamily="18" charset="0"/>
              </a:rPr>
              <a:t>, перемещаемые транзитом, ввозимые с территории государств – членов </a:t>
            </a:r>
            <a:r>
              <a:rPr lang="ru-RU" dirty="0" smtClean="0">
                <a:latin typeface="Times New Roman" pitchFamily="18" charset="0"/>
                <a:cs typeface="Times New Roman" pitchFamily="18" charset="0"/>
              </a:rPr>
              <a:t>ЕАЭС;</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товары, подлежащие обращению в </a:t>
            </a:r>
            <a:r>
              <a:rPr lang="ru-RU" dirty="0" smtClean="0">
                <a:latin typeface="Times New Roman" pitchFamily="18" charset="0"/>
                <a:cs typeface="Times New Roman" pitchFamily="18" charset="0"/>
              </a:rPr>
              <a:t>доход </a:t>
            </a:r>
            <a:r>
              <a:rPr lang="ru-RU" dirty="0">
                <a:latin typeface="Times New Roman" pitchFamily="18" charset="0"/>
                <a:cs typeface="Times New Roman" pitchFamily="18" charset="0"/>
              </a:rPr>
              <a:t>государства в соответствии с законодательством;</a:t>
            </a:r>
          </a:p>
          <a:p>
            <a:pPr algn="just"/>
            <a:r>
              <a:rPr lang="ru-RU" dirty="0"/>
              <a:t>подакцизные товары, ввозимые с территории государств – членов </a:t>
            </a:r>
            <a:r>
              <a:rPr lang="ru-RU" dirty="0" err="1" smtClean="0"/>
              <a:t>ЕАЭС</a:t>
            </a:r>
            <a:r>
              <a:rPr lang="ru-RU" dirty="0" smtClean="0"/>
              <a:t>, </a:t>
            </a:r>
            <a:r>
              <a:rPr lang="ru-RU" dirty="0"/>
              <a:t>предназначенные для официального пользования дипломатическими представительствами и консульскими учреждениями иностранных государств, представительствами и органами международных организаций и межгосударственных образований или для личного пользования дипломатического и (или) административно-технического персонала этих представительств, учреждений и органов, включая проживающих вместе с ними членов их семей (если они не являются гражданами Республики Беларусь), дипломатическая почта и консульская вализа</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иные </a:t>
            </a:r>
            <a:r>
              <a:rPr lang="ru-RU" dirty="0">
                <a:latin typeface="Times New Roman" pitchFamily="18" charset="0"/>
                <a:cs typeface="Times New Roman" pitchFamily="18" charset="0"/>
              </a:rPr>
              <a:t>подакцизные товары в порядке и на условиях, определяемых Президентом </a:t>
            </a:r>
            <a:r>
              <a:rPr lang="ru-RU" dirty="0" smtClean="0">
                <a:latin typeface="Times New Roman" pitchFamily="18" charset="0"/>
                <a:cs typeface="Times New Roman" pitchFamily="18" charset="0"/>
              </a:rPr>
              <a:t>РБ.</a:t>
            </a: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316121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latin typeface="Times New Roman" pitchFamily="18" charset="0"/>
                <a:cs typeface="Times New Roman" pitchFamily="18" charset="0"/>
              </a:rPr>
              <a:t>Особенности признания плательщиками индивидуальных </a:t>
            </a:r>
            <a:r>
              <a:rPr lang="ru-RU" sz="2800" b="1" dirty="0" smtClean="0">
                <a:latin typeface="Times New Roman" pitchFamily="18" charset="0"/>
                <a:cs typeface="Times New Roman" pitchFamily="18" charset="0"/>
              </a:rPr>
              <a:t>предпринимателей (</a:t>
            </a:r>
            <a:r>
              <a:rPr lang="ru-RU" sz="2800" b="1" dirty="0" err="1" smtClean="0">
                <a:latin typeface="Times New Roman" pitchFamily="18" charset="0"/>
                <a:cs typeface="Times New Roman" pitchFamily="18" charset="0"/>
              </a:rPr>
              <a:t>ст.113</a:t>
            </a:r>
            <a:r>
              <a:rPr lang="ru-RU" sz="2800" b="1" dirty="0" smtClean="0">
                <a:latin typeface="Times New Roman" pitchFamily="18" charset="0"/>
                <a:cs typeface="Times New Roman" pitchFamily="18" charset="0"/>
              </a:rPr>
              <a:t> НК)</a:t>
            </a: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55000" lnSpcReduction="20000"/>
          </a:bodyPr>
          <a:lstStyle/>
          <a:p>
            <a:pPr algn="just"/>
            <a:r>
              <a:rPr lang="ru-RU" dirty="0">
                <a:latin typeface="Times New Roman" pitchFamily="18" charset="0"/>
                <a:cs typeface="Times New Roman" pitchFamily="18" charset="0"/>
              </a:rPr>
              <a:t>Плательщиками </a:t>
            </a:r>
            <a:r>
              <a:rPr lang="ru-RU" dirty="0" smtClean="0">
                <a:latin typeface="Times New Roman" pitchFamily="18" charset="0"/>
                <a:cs typeface="Times New Roman" pitchFamily="18" charset="0"/>
              </a:rPr>
              <a:t>НДС при </a:t>
            </a:r>
            <a:r>
              <a:rPr lang="ru-RU" dirty="0">
                <a:latin typeface="Times New Roman" pitchFamily="18" charset="0"/>
                <a:cs typeface="Times New Roman" pitchFamily="18" charset="0"/>
              </a:rPr>
              <a:t>реализации товаров (работ, услуг), имущественных прав признаются:</a:t>
            </a:r>
          </a:p>
          <a:p>
            <a:pPr marL="137160" indent="0" algn="just">
              <a:buNone/>
            </a:pPr>
            <a:r>
              <a:rPr lang="ru-RU" dirty="0" smtClean="0">
                <a:latin typeface="Times New Roman" pitchFamily="18" charset="0"/>
                <a:cs typeface="Times New Roman" pitchFamily="18" charset="0"/>
              </a:rPr>
              <a:t>1. </a:t>
            </a:r>
            <a:r>
              <a:rPr lang="ru-RU" dirty="0">
                <a:latin typeface="Times New Roman" pitchFamily="18" charset="0"/>
                <a:cs typeface="Times New Roman" pitchFamily="18" charset="0"/>
              </a:rPr>
              <a:t>индивидуальный предприниматель, применяющий общий порядок налогообложения, если </a:t>
            </a:r>
            <a:r>
              <a:rPr lang="ru-RU" dirty="0" smtClean="0">
                <a:latin typeface="Times New Roman" pitchFamily="18" charset="0"/>
                <a:cs typeface="Times New Roman" pitchFamily="18" charset="0"/>
              </a:rPr>
              <a:t>выручки </a:t>
            </a:r>
            <a:r>
              <a:rPr lang="ru-RU" dirty="0">
                <a:latin typeface="Times New Roman" pitchFamily="18" charset="0"/>
                <a:cs typeface="Times New Roman" pitchFamily="18" charset="0"/>
              </a:rPr>
              <a:t>от реализации товаров (работ, услуг), имущественных прав и доходов в виде операций по сдаче в аренду (передаче в финансовую аренду (лизинг)) имущества нарастающим итогом с начала года превысит </a:t>
            </a:r>
            <a:r>
              <a:rPr lang="ru-RU" dirty="0" smtClean="0">
                <a:solidFill>
                  <a:srgbClr val="FF0000"/>
                </a:solidFill>
                <a:latin typeface="Times New Roman" pitchFamily="18" charset="0"/>
                <a:cs typeface="Times New Roman" pitchFamily="18" charset="0"/>
              </a:rPr>
              <a:t>441 000 (установлена Указом №503) </a:t>
            </a:r>
            <a:r>
              <a:rPr lang="ru-RU" dirty="0">
                <a:latin typeface="Times New Roman" pitchFamily="18" charset="0"/>
                <a:cs typeface="Times New Roman" pitchFamily="18" charset="0"/>
              </a:rPr>
              <a:t>белорусских рублей без учета налогов и сборов, исчисляемых из </a:t>
            </a:r>
            <a:r>
              <a:rPr lang="ru-RU" dirty="0" smtClean="0">
                <a:latin typeface="Times New Roman" pitchFamily="18" charset="0"/>
                <a:cs typeface="Times New Roman" pitchFamily="18" charset="0"/>
              </a:rPr>
              <a:t>выручки;</a:t>
            </a:r>
            <a:endParaRPr lang="ru-RU" dirty="0">
              <a:latin typeface="Times New Roman" pitchFamily="18" charset="0"/>
              <a:cs typeface="Times New Roman" pitchFamily="18" charset="0"/>
            </a:endParaRPr>
          </a:p>
          <a:p>
            <a:pPr marL="137160" indent="0" algn="just">
              <a:buNone/>
            </a:pPr>
            <a:r>
              <a:rPr lang="ru-RU" dirty="0" smtClean="0">
                <a:latin typeface="Times New Roman" pitchFamily="18" charset="0"/>
                <a:cs typeface="Times New Roman" pitchFamily="18" charset="0"/>
              </a:rPr>
              <a:t>2</a:t>
            </a:r>
            <a:r>
              <a:rPr lang="ru-RU" dirty="0">
                <a:latin typeface="Times New Roman" pitchFamily="18" charset="0"/>
                <a:cs typeface="Times New Roman" pitchFamily="18" charset="0"/>
              </a:rPr>
              <a:t>. индивидуальный предприниматель, применяющий упрощенную систему налогообложения, если сумма </a:t>
            </a:r>
            <a:r>
              <a:rPr lang="ru-RU" dirty="0" smtClean="0">
                <a:latin typeface="Times New Roman" pitchFamily="18" charset="0"/>
                <a:cs typeface="Times New Roman" pitchFamily="18" charset="0"/>
              </a:rPr>
              <a:t>выручки </a:t>
            </a:r>
            <a:r>
              <a:rPr lang="ru-RU" dirty="0">
                <a:latin typeface="Times New Roman" pitchFamily="18" charset="0"/>
                <a:cs typeface="Times New Roman" pitchFamily="18" charset="0"/>
              </a:rPr>
              <a:t>от реализации товаров (работ, услуг), имущественных прав и доходов в виде операций по сдаче в аренду (передаче в финансовую аренду (лизинг)) имущества, полученных им от коммерческих организаций </a:t>
            </a:r>
            <a:r>
              <a:rPr lang="ru-RU" dirty="0" smtClean="0">
                <a:latin typeface="Times New Roman" pitchFamily="18" charset="0"/>
                <a:cs typeface="Times New Roman" pitchFamily="18" charset="0"/>
              </a:rPr>
              <a:t>нарастающим </a:t>
            </a:r>
            <a:r>
              <a:rPr lang="ru-RU" dirty="0">
                <a:latin typeface="Times New Roman" pitchFamily="18" charset="0"/>
                <a:cs typeface="Times New Roman" pitchFamily="18" charset="0"/>
              </a:rPr>
              <a:t>итогом с начала года превысит </a:t>
            </a:r>
            <a:r>
              <a:rPr lang="ru-RU" dirty="0">
                <a:solidFill>
                  <a:srgbClr val="FF0000"/>
                </a:solidFill>
                <a:latin typeface="Times New Roman" pitchFamily="18" charset="0"/>
                <a:cs typeface="Times New Roman" pitchFamily="18" charset="0"/>
              </a:rPr>
              <a:t>441 000 (установлена Указом №503) </a:t>
            </a:r>
            <a:r>
              <a:rPr lang="ru-RU" dirty="0">
                <a:latin typeface="Times New Roman" pitchFamily="18" charset="0"/>
                <a:cs typeface="Times New Roman" pitchFamily="18" charset="0"/>
              </a:rPr>
              <a:t>белорусских рублей без учета налогов и сборов, исчисляемых из выручки;</a:t>
            </a:r>
          </a:p>
          <a:p>
            <a:pPr marL="137160" indent="0" algn="just">
              <a:buNone/>
            </a:pPr>
            <a:r>
              <a:rPr lang="ru-RU" dirty="0" smtClean="0">
                <a:latin typeface="Times New Roman" pitchFamily="18" charset="0"/>
                <a:cs typeface="Times New Roman" pitchFamily="18" charset="0"/>
              </a:rPr>
              <a:t>3</a:t>
            </a:r>
            <a:r>
              <a:rPr lang="ru-RU" dirty="0">
                <a:latin typeface="Times New Roman" pitchFamily="18" charset="0"/>
                <a:cs typeface="Times New Roman" pitchFamily="18" charset="0"/>
              </a:rPr>
              <a:t>. индивидуальный предприниматель </a:t>
            </a:r>
            <a:r>
              <a:rPr lang="ru-RU" dirty="0">
                <a:solidFill>
                  <a:srgbClr val="FF0000"/>
                </a:solidFill>
                <a:latin typeface="Times New Roman" pitchFamily="18" charset="0"/>
                <a:cs typeface="Times New Roman" pitchFamily="18" charset="0"/>
              </a:rPr>
              <a:t>независимо от возникновения обстоятельств</a:t>
            </a:r>
            <a:r>
              <a:rPr lang="ru-RU" dirty="0">
                <a:latin typeface="Times New Roman" pitchFamily="18" charset="0"/>
                <a:cs typeface="Times New Roman" pitchFamily="18" charset="0"/>
              </a:rPr>
              <a:t>, указанных </a:t>
            </a:r>
            <a:r>
              <a:rPr lang="ru-RU" dirty="0" smtClean="0">
                <a:latin typeface="Times New Roman" pitchFamily="18" charset="0"/>
                <a:cs typeface="Times New Roman" pitchFamily="18" charset="0"/>
              </a:rPr>
              <a:t>выше подпунктах, </a:t>
            </a:r>
            <a:r>
              <a:rPr lang="ru-RU" dirty="0">
                <a:latin typeface="Times New Roman" pitchFamily="18" charset="0"/>
                <a:cs typeface="Times New Roman" pitchFamily="18" charset="0"/>
              </a:rPr>
              <a:t>если им принято решение об уплате налога на добавленную стоимость и подано в налоговый орган по месту постановки на учет уведомление о принятом </a:t>
            </a:r>
            <a:r>
              <a:rPr lang="ru-RU" dirty="0" smtClean="0">
                <a:latin typeface="Times New Roman" pitchFamily="18" charset="0"/>
                <a:cs typeface="Times New Roman" pitchFamily="18" charset="0"/>
              </a:rPr>
              <a:t>решении (</a:t>
            </a:r>
            <a:r>
              <a:rPr lang="ru-RU" dirty="0" err="1" smtClean="0">
                <a:latin typeface="Times New Roman" pitchFamily="18" charset="0"/>
                <a:cs typeface="Times New Roman" pitchFamily="18" charset="0"/>
              </a:rPr>
              <a:t>ИП</a:t>
            </a:r>
            <a:r>
              <a:rPr lang="ru-RU" dirty="0" smtClean="0">
                <a:latin typeface="Times New Roman" pitchFamily="18" charset="0"/>
                <a:cs typeface="Times New Roman" pitchFamily="18" charset="0"/>
              </a:rPr>
              <a:t> может принять решение об уплате НДС и при выручке меньше </a:t>
            </a:r>
            <a:r>
              <a:rPr lang="ru-RU" dirty="0" smtClean="0">
                <a:latin typeface="Times New Roman" pitchFamily="18" charset="0"/>
                <a:cs typeface="Times New Roman" pitchFamily="18" charset="0"/>
              </a:rPr>
              <a:t>441 </a:t>
            </a:r>
            <a:r>
              <a:rPr lang="ru-RU" dirty="0" smtClean="0">
                <a:latin typeface="Times New Roman" pitchFamily="18" charset="0"/>
                <a:cs typeface="Times New Roman" pitchFamily="18" charset="0"/>
              </a:rPr>
              <a:t>000 </a:t>
            </a:r>
            <a:r>
              <a:rPr lang="ru-RU" dirty="0" err="1">
                <a:latin typeface="Times New Roman" pitchFamily="18" charset="0"/>
                <a:cs typeface="Times New Roman" pitchFamily="18" charset="0"/>
              </a:rPr>
              <a:t>б</a:t>
            </a:r>
            <a:r>
              <a:rPr lang="ru-RU" dirty="0" err="1" smtClean="0">
                <a:latin typeface="Times New Roman" pitchFamily="18" charset="0"/>
                <a:cs typeface="Times New Roman" pitchFamily="18" charset="0"/>
              </a:rPr>
              <a:t>ел.руб</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При </a:t>
            </a:r>
            <a:r>
              <a:rPr lang="ru-RU" dirty="0">
                <a:latin typeface="Times New Roman" pitchFamily="18" charset="0"/>
                <a:cs typeface="Times New Roman" pitchFamily="18" charset="0"/>
              </a:rPr>
              <a:t>возникновении обстоятельств, указанных </a:t>
            </a:r>
            <a:r>
              <a:rPr lang="ru-RU" dirty="0" smtClean="0">
                <a:latin typeface="Times New Roman" pitchFamily="18" charset="0"/>
                <a:cs typeface="Times New Roman" pitchFamily="18" charset="0"/>
              </a:rPr>
              <a:t>выше, или </a:t>
            </a:r>
            <a:r>
              <a:rPr lang="ru-RU" dirty="0">
                <a:latin typeface="Times New Roman" pitchFamily="18" charset="0"/>
                <a:cs typeface="Times New Roman" pitchFamily="18" charset="0"/>
              </a:rPr>
              <a:t>при принятии решения об уплате </a:t>
            </a:r>
            <a:r>
              <a:rPr lang="ru-RU" dirty="0" smtClean="0">
                <a:latin typeface="Times New Roman" pitchFamily="18" charset="0"/>
                <a:cs typeface="Times New Roman" pitchFamily="18" charset="0"/>
              </a:rPr>
              <a:t>НДС </a:t>
            </a:r>
            <a:r>
              <a:rPr lang="ru-RU" dirty="0">
                <a:latin typeface="Times New Roman" pitchFamily="18" charset="0"/>
                <a:cs typeface="Times New Roman" pitchFamily="18" charset="0"/>
              </a:rPr>
              <a:t>и</a:t>
            </a:r>
            <a:r>
              <a:rPr lang="ru-RU" dirty="0" smtClean="0">
                <a:latin typeface="Times New Roman" pitchFamily="18" charset="0"/>
                <a:cs typeface="Times New Roman" pitchFamily="18" charset="0"/>
              </a:rPr>
              <a:t>ндивидуальный </a:t>
            </a:r>
            <a:r>
              <a:rPr lang="ru-RU" dirty="0">
                <a:latin typeface="Times New Roman" pitchFamily="18" charset="0"/>
                <a:cs typeface="Times New Roman" pitchFamily="18" charset="0"/>
              </a:rPr>
              <a:t>предприниматель признается плательщиком в отношении всех объектов </a:t>
            </a:r>
            <a:r>
              <a:rPr lang="ru-RU" dirty="0" smtClean="0">
                <a:latin typeface="Times New Roman" pitchFamily="18" charset="0"/>
                <a:cs typeface="Times New Roman" pitchFamily="18" charset="0"/>
              </a:rPr>
              <a:t>налогообложения </a:t>
            </a:r>
            <a:r>
              <a:rPr lang="ru-RU" dirty="0">
                <a:latin typeface="Times New Roman" pitchFamily="18" charset="0"/>
                <a:cs typeface="Times New Roman" pitchFamily="18" charset="0"/>
              </a:rPr>
              <a:t>начиная с месяца, следующего за месяцем возникновения </a:t>
            </a:r>
            <a:r>
              <a:rPr lang="ru-RU" dirty="0" smtClean="0">
                <a:latin typeface="Times New Roman" pitchFamily="18" charset="0"/>
                <a:cs typeface="Times New Roman" pitchFamily="18" charset="0"/>
              </a:rPr>
              <a:t>обстоятельств или подачи уведомления </a:t>
            </a:r>
            <a:r>
              <a:rPr lang="ru-RU" dirty="0" smtClean="0">
                <a:solidFill>
                  <a:srgbClr val="FF0000"/>
                </a:solidFill>
                <a:latin typeface="Times New Roman" pitchFamily="18" charset="0"/>
                <a:cs typeface="Times New Roman" pitchFamily="18" charset="0"/>
              </a:rPr>
              <a:t>до </a:t>
            </a:r>
            <a:r>
              <a:rPr lang="ru-RU" dirty="0">
                <a:solidFill>
                  <a:srgbClr val="FF0000"/>
                </a:solidFill>
                <a:latin typeface="Times New Roman" pitchFamily="18" charset="0"/>
                <a:cs typeface="Times New Roman" pitchFamily="18" charset="0"/>
              </a:rPr>
              <a:t>окончания налогового </a:t>
            </a:r>
            <a:r>
              <a:rPr lang="ru-RU" dirty="0" smtClean="0">
                <a:solidFill>
                  <a:srgbClr val="FF0000"/>
                </a:solidFill>
                <a:latin typeface="Times New Roman" pitchFamily="18" charset="0"/>
                <a:cs typeface="Times New Roman" pitchFamily="18" charset="0"/>
              </a:rPr>
              <a:t>периода.</a:t>
            </a:r>
            <a:endParaRPr lang="ru-RU" dirty="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9878832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a:latin typeface="Times New Roman" pitchFamily="18" charset="0"/>
                <a:cs typeface="Times New Roman" pitchFamily="18" charset="0"/>
              </a:rPr>
              <a:t>Определение налоговой базы по </a:t>
            </a:r>
            <a:r>
              <a:rPr lang="ru-RU" sz="3600" b="1" dirty="0" smtClean="0">
                <a:latin typeface="Times New Roman" pitchFamily="18" charset="0"/>
                <a:cs typeface="Times New Roman" pitchFamily="18" charset="0"/>
              </a:rPr>
              <a:t>акцизам (</a:t>
            </a:r>
            <a:r>
              <a:rPr lang="ru-RU" sz="3600" b="1" dirty="0" err="1" smtClean="0">
                <a:latin typeface="Times New Roman" pitchFamily="18" charset="0"/>
                <a:cs typeface="Times New Roman" pitchFamily="18" charset="0"/>
              </a:rPr>
              <a:t>ст.148</a:t>
            </a:r>
            <a:r>
              <a:rPr lang="ru-RU" sz="3600" b="1" dirty="0" smtClean="0">
                <a:latin typeface="Times New Roman" pitchFamily="18" charset="0"/>
                <a:cs typeface="Times New Roman" pitchFamily="18" charset="0"/>
              </a:rPr>
              <a:t> НК):</a:t>
            </a:r>
            <a:endParaRPr lang="ru-RU" sz="3600" dirty="0">
              <a:latin typeface="Times New Roman" pitchFamily="18" charset="0"/>
              <a:cs typeface="Times New Roman" pitchFamily="18" charset="0"/>
            </a:endParaRPr>
          </a:p>
        </p:txBody>
      </p:sp>
      <p:sp>
        <p:nvSpPr>
          <p:cNvPr id="3" name="Объект 2"/>
          <p:cNvSpPr>
            <a:spLocks noGrp="1"/>
          </p:cNvSpPr>
          <p:nvPr>
            <p:ph idx="1"/>
          </p:nvPr>
        </p:nvSpPr>
        <p:spPr>
          <a:xfrm>
            <a:off x="457200" y="1600200"/>
            <a:ext cx="8229600" cy="4853136"/>
          </a:xfrm>
        </p:spPr>
        <p:txBody>
          <a:bodyPr>
            <a:normAutofit fontScale="55000" lnSpcReduction="20000"/>
          </a:bodyPr>
          <a:lstStyle/>
          <a:p>
            <a:pPr fontAlgn="base"/>
            <a:r>
              <a:rPr lang="ru-RU" dirty="0">
                <a:solidFill>
                  <a:srgbClr val="FF0000"/>
                </a:solidFill>
              </a:rPr>
              <a:t>при реализации </a:t>
            </a:r>
            <a:r>
              <a:rPr lang="ru-RU" dirty="0"/>
              <a:t>(передаче) произведенных (в том числе из давальческого сырья) плательщиком подакцизных товаров:</a:t>
            </a:r>
          </a:p>
          <a:p>
            <a:pPr marL="137160" indent="0" fontAlgn="base">
              <a:buNone/>
            </a:pPr>
            <a:r>
              <a:rPr lang="ru-RU" dirty="0" smtClean="0"/>
              <a:t>- как </a:t>
            </a:r>
            <a:r>
              <a:rPr lang="ru-RU" dirty="0"/>
              <a:t>объем реализованных (переданных) подакцизных товаров в натуральном выражении – по подакцизным товарам, в отношении которых установлены твердые (специфические) ставки акцизов;</a:t>
            </a:r>
          </a:p>
          <a:p>
            <a:pPr marL="137160" indent="0" fontAlgn="base">
              <a:buNone/>
            </a:pPr>
            <a:r>
              <a:rPr lang="ru-RU" dirty="0" smtClean="0"/>
              <a:t>- как </a:t>
            </a:r>
            <a:r>
              <a:rPr lang="ru-RU" dirty="0"/>
              <a:t>стоимость реализованных (переданных) подакцизных товаров, определяемая исходя из отпускных цен без учета акцизов, – по подакцизным товарам, в отношении которых установлены процентные (адвалорные) ставки акцизов.</a:t>
            </a:r>
          </a:p>
          <a:p>
            <a:pPr fontAlgn="base"/>
            <a:r>
              <a:rPr lang="ru-RU" dirty="0" smtClean="0">
                <a:solidFill>
                  <a:srgbClr val="FF0000"/>
                </a:solidFill>
              </a:rPr>
              <a:t>при </a:t>
            </a:r>
            <a:r>
              <a:rPr lang="ru-RU" dirty="0">
                <a:solidFill>
                  <a:srgbClr val="FF0000"/>
                </a:solidFill>
              </a:rPr>
              <a:t>ввозе </a:t>
            </a:r>
            <a:r>
              <a:rPr lang="ru-RU" dirty="0"/>
              <a:t>подакцизных товаров на территорию Республики Беларусь, взимание акцизов по которым осуществляется </a:t>
            </a:r>
            <a:r>
              <a:rPr lang="ru-RU" u="sng" dirty="0"/>
              <a:t>налоговыми органами</a:t>
            </a:r>
            <a:r>
              <a:rPr lang="ru-RU" dirty="0"/>
              <a:t>:</a:t>
            </a:r>
          </a:p>
          <a:p>
            <a:pPr marL="137160" indent="0" fontAlgn="base">
              <a:buNone/>
            </a:pPr>
            <a:r>
              <a:rPr lang="ru-RU" dirty="0" smtClean="0"/>
              <a:t>- как </a:t>
            </a:r>
            <a:r>
              <a:rPr lang="ru-RU" dirty="0"/>
              <a:t>объем подакцизных товаров в натуральном выражении – по подакцизным товарам, в отношении которых установлены твердые (специфические) ставки акцизов;</a:t>
            </a:r>
          </a:p>
          <a:p>
            <a:pPr marL="137160" indent="0" fontAlgn="base">
              <a:buNone/>
            </a:pPr>
            <a:r>
              <a:rPr lang="ru-RU" dirty="0" smtClean="0"/>
              <a:t>- как </a:t>
            </a:r>
            <a:r>
              <a:rPr lang="ru-RU" dirty="0"/>
              <a:t>стоимость подакцизных товаров – по подакцизным товарам, в отношении которых установлены процентные (адвалорные) ставки акцизов</a:t>
            </a:r>
            <a:r>
              <a:rPr lang="ru-RU" dirty="0" smtClean="0"/>
              <a:t>;</a:t>
            </a:r>
          </a:p>
          <a:p>
            <a:pPr fontAlgn="base"/>
            <a:r>
              <a:rPr lang="ru-RU" dirty="0">
                <a:solidFill>
                  <a:srgbClr val="FF0000"/>
                </a:solidFill>
              </a:rPr>
              <a:t>при ввозе </a:t>
            </a:r>
            <a:r>
              <a:rPr lang="ru-RU" dirty="0"/>
              <a:t>подакцизных товаров на территорию Республики Беларусь, взимание акцизов по которым осуществляется </a:t>
            </a:r>
            <a:r>
              <a:rPr lang="ru-RU" u="sng" dirty="0"/>
              <a:t>таможенными органами</a:t>
            </a:r>
            <a:r>
              <a:rPr lang="ru-RU" dirty="0"/>
              <a:t>:</a:t>
            </a:r>
          </a:p>
          <a:p>
            <a:pPr marL="137160" indent="0" fontAlgn="base">
              <a:buNone/>
            </a:pPr>
            <a:r>
              <a:rPr lang="ru-RU" dirty="0" smtClean="0"/>
              <a:t>- как </a:t>
            </a:r>
            <a:r>
              <a:rPr lang="ru-RU" dirty="0"/>
              <a:t>объем подакцизных товаров в натуральном выражении – по подакцизным товарам, в отношении которых установлены твердые (специфические) ставки акцизов;</a:t>
            </a:r>
          </a:p>
          <a:p>
            <a:pPr marL="137160" indent="0" fontAlgn="base">
              <a:buNone/>
            </a:pPr>
            <a:r>
              <a:rPr lang="ru-RU" dirty="0" smtClean="0"/>
              <a:t>- как </a:t>
            </a:r>
            <a:r>
              <a:rPr lang="ru-RU" dirty="0"/>
              <a:t>таможенная стоимость подакцизных товаров, увеличенная на подлежащие уплате суммы таможенных пошлин, – по подакцизным товарам, в отношении которых установлены процентные (адвалорные) ставки акцизов;</a:t>
            </a:r>
          </a:p>
          <a:p>
            <a:pPr marL="137160" indent="0" fontAlgn="base">
              <a:buNone/>
            </a:pPr>
            <a:endParaRPr lang="ru-RU" dirty="0"/>
          </a:p>
          <a:p>
            <a:endParaRPr lang="ru-RU" dirty="0"/>
          </a:p>
        </p:txBody>
      </p:sp>
    </p:spTree>
    <p:extLst>
      <p:ext uri="{BB962C8B-B14F-4D97-AF65-F5344CB8AC3E}">
        <p14:creationId xmlns:p14="http://schemas.microsoft.com/office/powerpoint/2010/main" val="12843355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atin typeface="Times New Roman" pitchFamily="18" charset="0"/>
                <a:cs typeface="Times New Roman" pitchFamily="18" charset="0"/>
              </a:rPr>
              <a:t>Определение налоговой базы по акцизам (</a:t>
            </a:r>
            <a:r>
              <a:rPr lang="ru-RU" b="1" dirty="0" err="1" smtClean="0">
                <a:latin typeface="Times New Roman" pitchFamily="18" charset="0"/>
                <a:cs typeface="Times New Roman" pitchFamily="18" charset="0"/>
              </a:rPr>
              <a:t>ст.148</a:t>
            </a:r>
            <a:r>
              <a:rPr lang="ru-RU" b="1" dirty="0" smtClean="0">
                <a:latin typeface="Times New Roman" pitchFamily="18" charset="0"/>
                <a:cs typeface="Times New Roman" pitchFamily="18" charset="0"/>
              </a:rPr>
              <a:t> НК):</a:t>
            </a:r>
            <a:endParaRPr lang="ru-RU" dirty="0"/>
          </a:p>
        </p:txBody>
      </p:sp>
      <p:sp>
        <p:nvSpPr>
          <p:cNvPr id="3" name="Объект 2"/>
          <p:cNvSpPr>
            <a:spLocks noGrp="1"/>
          </p:cNvSpPr>
          <p:nvPr>
            <p:ph idx="1"/>
          </p:nvPr>
        </p:nvSpPr>
        <p:spPr/>
        <p:txBody>
          <a:bodyPr>
            <a:normAutofit fontScale="62500" lnSpcReduction="20000"/>
          </a:bodyPr>
          <a:lstStyle/>
          <a:p>
            <a:pPr fontAlgn="base"/>
            <a:r>
              <a:rPr lang="ru-RU" dirty="0"/>
              <a:t> </a:t>
            </a:r>
            <a:r>
              <a:rPr lang="ru-RU" dirty="0">
                <a:solidFill>
                  <a:srgbClr val="FF0000"/>
                </a:solidFill>
              </a:rPr>
              <a:t>при реализации (передаче) ввезенных</a:t>
            </a:r>
            <a:r>
              <a:rPr lang="ru-RU" dirty="0"/>
              <a:t> на территорию Республики Беларусь подакцизных товаров:</a:t>
            </a:r>
          </a:p>
          <a:p>
            <a:pPr marL="137160" indent="0" fontAlgn="base">
              <a:buNone/>
            </a:pPr>
            <a:r>
              <a:rPr lang="ru-RU" dirty="0" smtClean="0"/>
              <a:t>- как </a:t>
            </a:r>
            <a:r>
              <a:rPr lang="ru-RU" dirty="0"/>
              <a:t>объем подакцизных товаров в натуральном выражении – по подакцизным товарам, в отношении которых установлены твердые (специфические) ставки акцизов, ввезенным на территорию Республики Беларусь без уплаты акцизов;</a:t>
            </a:r>
          </a:p>
          <a:p>
            <a:pPr marL="137160" indent="0" fontAlgn="base">
              <a:buNone/>
            </a:pPr>
            <a:r>
              <a:rPr lang="ru-RU" dirty="0" smtClean="0"/>
              <a:t>- как </a:t>
            </a:r>
            <a:r>
              <a:rPr lang="ru-RU" dirty="0"/>
              <a:t>стоимость подакцизных товаров, исчисленная исходя из применяемых цен без учета акцизов, – по подакцизным товарам, в отношении которых установлены процентные (адвалорные) ставки акцизов;</a:t>
            </a:r>
          </a:p>
          <a:p>
            <a:pPr fontAlgn="base"/>
            <a:r>
              <a:rPr lang="ru-RU" dirty="0" smtClean="0"/>
              <a:t>при </a:t>
            </a:r>
            <a:r>
              <a:rPr lang="ru-RU" dirty="0"/>
              <a:t>реализации (передаче) на территории Республики Беларусь плательщиками, </a:t>
            </a:r>
            <a:r>
              <a:rPr lang="ru-RU" dirty="0" smtClean="0"/>
              <a:t>определенными </a:t>
            </a:r>
            <a:r>
              <a:rPr lang="ru-RU" dirty="0" err="1" smtClean="0"/>
              <a:t>п.4</a:t>
            </a:r>
            <a:r>
              <a:rPr lang="ru-RU" dirty="0"/>
              <a:t> </a:t>
            </a:r>
            <a:r>
              <a:rPr lang="ru-RU" dirty="0" err="1" smtClean="0"/>
              <a:t>ст.146</a:t>
            </a:r>
            <a:r>
              <a:rPr lang="ru-RU" dirty="0" smtClean="0"/>
              <a:t> </a:t>
            </a:r>
            <a:r>
              <a:rPr lang="ru-RU" dirty="0" err="1" smtClean="0"/>
              <a:t>НК</a:t>
            </a:r>
            <a:r>
              <a:rPr lang="ru-RU" dirty="0" smtClean="0"/>
              <a:t>, </a:t>
            </a:r>
            <a:r>
              <a:rPr lang="ru-RU" dirty="0"/>
              <a:t>приобретенных (ввезенных) подакцизных товаров, указанных </a:t>
            </a:r>
            <a:r>
              <a:rPr lang="ru-RU" dirty="0" smtClean="0"/>
              <a:t>в </a:t>
            </a:r>
            <a:r>
              <a:rPr lang="ru-RU" dirty="0" err="1" smtClean="0"/>
              <a:t>пп.1.13</a:t>
            </a:r>
            <a:r>
              <a:rPr lang="ru-RU" dirty="0"/>
              <a:t> </a:t>
            </a:r>
            <a:r>
              <a:rPr lang="ru-RU" dirty="0" err="1" smtClean="0"/>
              <a:t>п.1</a:t>
            </a:r>
            <a:r>
              <a:rPr lang="ru-RU" dirty="0" smtClean="0"/>
              <a:t> ст. </a:t>
            </a:r>
            <a:r>
              <a:rPr lang="ru-RU" dirty="0"/>
              <a:t>150 </a:t>
            </a:r>
            <a:r>
              <a:rPr lang="ru-RU" dirty="0" err="1" smtClean="0"/>
              <a:t>НК</a:t>
            </a:r>
            <a:r>
              <a:rPr lang="ru-RU" dirty="0" smtClean="0"/>
              <a:t>,</a:t>
            </a:r>
            <a:r>
              <a:rPr lang="ru-RU" dirty="0"/>
              <a:t> – как объем подакцизных товаров в натуральном выражении по приобретенным (ввезенным) без уплаты акцизов подакцизным товарам;</a:t>
            </a:r>
          </a:p>
          <a:p>
            <a:pPr fontAlgn="base"/>
            <a:r>
              <a:rPr lang="ru-RU" dirty="0" smtClean="0"/>
              <a:t>при </a:t>
            </a:r>
            <a:r>
              <a:rPr lang="ru-RU" dirty="0"/>
              <a:t>использовании (реализации, передаче) не по целевому назначению плательщиками, </a:t>
            </a:r>
            <a:r>
              <a:rPr lang="ru-RU" dirty="0" smtClean="0"/>
              <a:t>определенными </a:t>
            </a:r>
            <a:r>
              <a:rPr lang="ru-RU" dirty="0" err="1" smtClean="0"/>
              <a:t>п.5</a:t>
            </a:r>
            <a:r>
              <a:rPr lang="ru-RU" dirty="0" smtClean="0"/>
              <a:t> и 6 ст. </a:t>
            </a:r>
            <a:r>
              <a:rPr lang="ru-RU" dirty="0"/>
              <a:t>146 </a:t>
            </a:r>
            <a:r>
              <a:rPr lang="ru-RU" dirty="0" err="1" smtClean="0"/>
              <a:t>НК</a:t>
            </a:r>
            <a:r>
              <a:rPr lang="ru-RU" dirty="0" smtClean="0"/>
              <a:t>, </a:t>
            </a:r>
            <a:r>
              <a:rPr lang="ru-RU" dirty="0"/>
              <a:t>приобретенных (полученных) подакцизных товаров, указанных </a:t>
            </a:r>
            <a:r>
              <a:rPr lang="ru-RU" dirty="0" smtClean="0"/>
              <a:t>в </a:t>
            </a:r>
            <a:r>
              <a:rPr lang="ru-RU" dirty="0" err="1" smtClean="0"/>
              <a:t>пп.1.1,1.6,1.10</a:t>
            </a:r>
            <a:r>
              <a:rPr lang="ru-RU" dirty="0" smtClean="0"/>
              <a:t> </a:t>
            </a:r>
            <a:r>
              <a:rPr lang="ru-RU" dirty="0" err="1" smtClean="0"/>
              <a:t>п.1</a:t>
            </a:r>
            <a:r>
              <a:rPr lang="ru-RU" dirty="0" smtClean="0"/>
              <a:t> </a:t>
            </a:r>
            <a:r>
              <a:rPr lang="ru-RU" dirty="0" err="1" smtClean="0"/>
              <a:t>ст.150</a:t>
            </a:r>
            <a:r>
              <a:rPr lang="ru-RU" dirty="0" smtClean="0"/>
              <a:t> </a:t>
            </a:r>
            <a:r>
              <a:rPr lang="ru-RU" dirty="0" err="1" smtClean="0"/>
              <a:t>НК</a:t>
            </a:r>
            <a:r>
              <a:rPr lang="ru-RU" dirty="0"/>
              <a:t> – как объем подакцизных товаров в натуральном выражении по приобретенным (полученным) с нулевой ставкой акцизов (без акцизов) подакцизным товарам.</a:t>
            </a:r>
          </a:p>
          <a:p>
            <a:endParaRPr lang="ru-RU" dirty="0"/>
          </a:p>
        </p:txBody>
      </p:sp>
    </p:spTree>
    <p:extLst>
      <p:ext uri="{BB962C8B-B14F-4D97-AF65-F5344CB8AC3E}">
        <p14:creationId xmlns:p14="http://schemas.microsoft.com/office/powerpoint/2010/main" val="1382106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1656184"/>
          </a:xfrm>
        </p:spPr>
        <p:txBody>
          <a:bodyPr>
            <a:noAutofit/>
          </a:bodyPr>
          <a:lstStyle/>
          <a:p>
            <a:r>
              <a:rPr lang="ru-RU" sz="3600" b="1" dirty="0">
                <a:latin typeface="Times New Roman" pitchFamily="18" charset="0"/>
                <a:cs typeface="Times New Roman" pitchFamily="18" charset="0"/>
              </a:rPr>
              <a:t>Определение момента фактической реализации (передачи) подакцизных </a:t>
            </a:r>
            <a:r>
              <a:rPr lang="ru-RU" sz="3600" b="1" dirty="0" smtClean="0">
                <a:latin typeface="Times New Roman" pitchFamily="18" charset="0"/>
                <a:cs typeface="Times New Roman" pitchFamily="18" charset="0"/>
              </a:rPr>
              <a:t>товаров (</a:t>
            </a:r>
            <a:r>
              <a:rPr lang="ru-RU" sz="3600" b="1" dirty="0" err="1" smtClean="0">
                <a:latin typeface="Times New Roman" pitchFamily="18" charset="0"/>
                <a:cs typeface="Times New Roman" pitchFamily="18" charset="0"/>
              </a:rPr>
              <a:t>ст.149</a:t>
            </a:r>
            <a:r>
              <a:rPr lang="ru-RU" sz="3600" b="1" dirty="0" smtClean="0">
                <a:latin typeface="Times New Roman" pitchFamily="18" charset="0"/>
                <a:cs typeface="Times New Roman" pitchFamily="18" charset="0"/>
              </a:rPr>
              <a:t> НК)</a:t>
            </a:r>
            <a:endParaRPr lang="ru-RU" sz="3600" dirty="0">
              <a:latin typeface="Times New Roman" pitchFamily="18" charset="0"/>
              <a:cs typeface="Times New Roman" pitchFamily="18" charset="0"/>
            </a:endParaRPr>
          </a:p>
        </p:txBody>
      </p:sp>
      <p:sp>
        <p:nvSpPr>
          <p:cNvPr id="3" name="Объект 2"/>
          <p:cNvSpPr>
            <a:spLocks noGrp="1"/>
          </p:cNvSpPr>
          <p:nvPr>
            <p:ph idx="1"/>
          </p:nvPr>
        </p:nvSpPr>
        <p:spPr>
          <a:xfrm>
            <a:off x="457200" y="2132856"/>
            <a:ext cx="8229600" cy="4392488"/>
          </a:xfrm>
        </p:spPr>
        <p:txBody>
          <a:bodyPr>
            <a:normAutofit/>
          </a:bodyPr>
          <a:lstStyle/>
          <a:p>
            <a:pPr marL="0" indent="0" algn="just">
              <a:buNone/>
            </a:pPr>
            <a:r>
              <a:rPr lang="ru-RU" dirty="0">
                <a:latin typeface="Times New Roman" pitchFamily="18" charset="0"/>
                <a:cs typeface="Times New Roman" pitchFamily="18" charset="0"/>
              </a:rPr>
              <a:t>Момент фактической реализации (передачи) подакцизных товаров определяется как приходящийся на налоговый период день отгрузки (передачи) (в том числе </a:t>
            </a:r>
            <a:r>
              <a:rPr lang="ru-RU" dirty="0" smtClean="0">
                <a:latin typeface="Times New Roman" pitchFamily="18" charset="0"/>
                <a:cs typeface="Times New Roman" pitchFamily="18" charset="0"/>
              </a:rPr>
              <a:t>обособленному </a:t>
            </a:r>
            <a:r>
              <a:rPr lang="ru-RU" dirty="0">
                <a:latin typeface="Times New Roman" pitchFamily="18" charset="0"/>
                <a:cs typeface="Times New Roman" pitchFamily="18" charset="0"/>
              </a:rPr>
              <a:t>подразделению плательщика) подакцизных товаров.</a:t>
            </a:r>
          </a:p>
          <a:p>
            <a:pPr marL="0" indent="0" algn="just">
              <a:buNone/>
            </a:pPr>
            <a:r>
              <a:rPr lang="ru-RU" dirty="0">
                <a:latin typeface="Times New Roman" pitchFamily="18" charset="0"/>
                <a:cs typeface="Times New Roman" pitchFamily="18" charset="0"/>
              </a:rPr>
              <a:t>Днем отгрузки подакцизных товаров признается дата их </a:t>
            </a:r>
            <a:r>
              <a:rPr lang="ru-RU" dirty="0" smtClean="0">
                <a:latin typeface="Times New Roman" pitchFamily="18" charset="0"/>
                <a:cs typeface="Times New Roman" pitchFamily="18" charset="0"/>
              </a:rPr>
              <a:t>отпуска, </a:t>
            </a:r>
            <a:r>
              <a:rPr lang="ru-RU" dirty="0">
                <a:latin typeface="Times New Roman" pitchFamily="18" charset="0"/>
                <a:cs typeface="Times New Roman" pitchFamily="18" charset="0"/>
              </a:rPr>
              <a:t>осуществленного в установленном порядке.</a:t>
            </a:r>
          </a:p>
          <a:p>
            <a:endParaRPr lang="ru-RU" dirty="0"/>
          </a:p>
        </p:txBody>
      </p:sp>
    </p:spTree>
    <p:extLst>
      <p:ext uri="{BB962C8B-B14F-4D97-AF65-F5344CB8AC3E}">
        <p14:creationId xmlns:p14="http://schemas.microsoft.com/office/powerpoint/2010/main" val="29098444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u-RU" b="1" dirty="0">
                <a:solidFill>
                  <a:schemeClr val="accent1"/>
                </a:solidFill>
                <a:latin typeface="Times New Roman" pitchFamily="18" charset="0"/>
                <a:cs typeface="Times New Roman" pitchFamily="18" charset="0"/>
              </a:rPr>
              <a:t>Порядок </a:t>
            </a:r>
            <a:r>
              <a:rPr lang="ru-RU" b="1" dirty="0" smtClean="0">
                <a:solidFill>
                  <a:schemeClr val="accent1"/>
                </a:solidFill>
                <a:latin typeface="Times New Roman" pitchFamily="18" charset="0"/>
                <a:cs typeface="Times New Roman" pitchFamily="18" charset="0"/>
              </a:rPr>
              <a:t>исчисления (</a:t>
            </a:r>
            <a:r>
              <a:rPr lang="ru-RU" b="1" dirty="0" err="1" smtClean="0">
                <a:solidFill>
                  <a:schemeClr val="accent1"/>
                </a:solidFill>
                <a:latin typeface="Times New Roman" pitchFamily="18" charset="0"/>
                <a:cs typeface="Times New Roman" pitchFamily="18" charset="0"/>
              </a:rPr>
              <a:t>ст.160</a:t>
            </a:r>
            <a:r>
              <a:rPr lang="ru-RU" b="1" dirty="0" smtClean="0">
                <a:solidFill>
                  <a:schemeClr val="accent1"/>
                </a:solidFill>
                <a:latin typeface="Times New Roman" pitchFamily="18" charset="0"/>
                <a:cs typeface="Times New Roman" pitchFamily="18" charset="0"/>
              </a:rPr>
              <a:t> НК)</a:t>
            </a:r>
            <a:endParaRPr lang="ru-RU" dirty="0">
              <a:solidFill>
                <a:schemeClr val="accent1"/>
              </a:solidFill>
              <a:latin typeface="Times New Roman" pitchFamily="18" charset="0"/>
              <a:cs typeface="Times New Roman" pitchFamily="18" charset="0"/>
            </a:endParaRPr>
          </a:p>
        </p:txBody>
      </p:sp>
      <p:sp>
        <p:nvSpPr>
          <p:cNvPr id="3" name="Объект 2"/>
          <p:cNvSpPr>
            <a:spLocks noGrp="1"/>
          </p:cNvSpPr>
          <p:nvPr>
            <p:ph idx="1"/>
          </p:nvPr>
        </p:nvSpPr>
        <p:spPr>
          <a:xfrm>
            <a:off x="457200" y="980728"/>
            <a:ext cx="8229600" cy="5616624"/>
          </a:xfrm>
        </p:spPr>
        <p:txBody>
          <a:bodyPr>
            <a:normAutofit fontScale="25000" lnSpcReduction="20000"/>
          </a:bodyPr>
          <a:lstStyle/>
          <a:p>
            <a:pPr marL="0" indent="0" algn="just">
              <a:buNone/>
            </a:pPr>
            <a:r>
              <a:rPr lang="ru-RU" sz="6500" dirty="0">
                <a:latin typeface="Times New Roman" pitchFamily="18" charset="0"/>
                <a:cs typeface="Times New Roman" pitchFamily="18" charset="0"/>
              </a:rPr>
              <a:t>Сумма акцизов </a:t>
            </a:r>
            <a:r>
              <a:rPr lang="ru-RU" sz="6500" dirty="0" smtClean="0">
                <a:latin typeface="Times New Roman" pitchFamily="18" charset="0"/>
                <a:cs typeface="Times New Roman" pitchFamily="18" charset="0"/>
              </a:rPr>
              <a:t>исчисляется </a:t>
            </a:r>
            <a:r>
              <a:rPr lang="ru-RU" sz="6500" dirty="0">
                <a:latin typeface="Times New Roman" pitchFamily="18" charset="0"/>
                <a:cs typeface="Times New Roman" pitchFamily="18" charset="0"/>
              </a:rPr>
              <a:t>как произведение налоговой базы и ставки </a:t>
            </a:r>
            <a:r>
              <a:rPr lang="ru-RU" sz="6500" dirty="0" smtClean="0">
                <a:latin typeface="Times New Roman" pitchFamily="18" charset="0"/>
                <a:cs typeface="Times New Roman" pitchFamily="18" charset="0"/>
              </a:rPr>
              <a:t>акцизов: </a:t>
            </a:r>
            <a:r>
              <a:rPr lang="ru-RU" sz="6500" dirty="0" smtClean="0">
                <a:solidFill>
                  <a:srgbClr val="FF0000"/>
                </a:solidFill>
                <a:latin typeface="Times New Roman" pitchFamily="18" charset="0"/>
                <a:cs typeface="Times New Roman" pitchFamily="18" charset="0"/>
              </a:rPr>
              <a:t>Акциз</a:t>
            </a:r>
            <a:r>
              <a:rPr lang="en-US" sz="6500" dirty="0" smtClean="0">
                <a:solidFill>
                  <a:srgbClr val="FF0000"/>
                </a:solidFill>
                <a:latin typeface="Times New Roman" pitchFamily="18" charset="0"/>
                <a:cs typeface="Times New Roman" pitchFamily="18" charset="0"/>
              </a:rPr>
              <a:t>=</a:t>
            </a:r>
            <a:r>
              <a:rPr lang="ru-RU" sz="6500" dirty="0" smtClean="0">
                <a:solidFill>
                  <a:srgbClr val="FF0000"/>
                </a:solidFill>
                <a:latin typeface="Times New Roman" pitchFamily="18" charset="0"/>
                <a:cs typeface="Times New Roman" pitchFamily="18" charset="0"/>
              </a:rPr>
              <a:t>НБ×НС</a:t>
            </a:r>
          </a:p>
          <a:p>
            <a:pPr fontAlgn="base"/>
            <a:r>
              <a:rPr lang="ru-RU" sz="6200" dirty="0"/>
              <a:t>Общая сумма акцизов, устанавливаемая по итогам налогового периода по всем операциям по реализации (передаче) подакцизных товаров, определяется путем сложения </a:t>
            </a:r>
            <a:r>
              <a:rPr lang="ru-RU" sz="6200" dirty="0" smtClean="0"/>
              <a:t>сумм для </a:t>
            </a:r>
            <a:r>
              <a:rPr lang="ru-RU" sz="6200" dirty="0"/>
              <a:t>каждого вида подакцизного товара.</a:t>
            </a:r>
          </a:p>
          <a:p>
            <a:pPr fontAlgn="base"/>
            <a:r>
              <a:rPr lang="ru-RU" sz="6200" dirty="0" smtClean="0"/>
              <a:t>Сумма </a:t>
            </a:r>
            <a:r>
              <a:rPr lang="ru-RU" sz="6200" dirty="0"/>
              <a:t>акцизов, подлежащая уплате плательщиком в бюджет, определяется как разница между общей суммой акцизов, исчисленной по итогам налогового периода, и суммой налоговых </a:t>
            </a:r>
            <a:r>
              <a:rPr lang="ru-RU" sz="6200" dirty="0" smtClean="0"/>
              <a:t>вычетов</a:t>
            </a:r>
            <a:r>
              <a:rPr lang="ru-RU" sz="6200" dirty="0" smtClean="0">
                <a:cs typeface="Times New Roman" pitchFamily="18" charset="0"/>
              </a:rPr>
              <a:t>: </a:t>
            </a:r>
          </a:p>
          <a:p>
            <a:pPr marL="137160" indent="0" fontAlgn="base">
              <a:buNone/>
            </a:pPr>
            <a:r>
              <a:rPr lang="en-US" sz="6500" dirty="0" smtClean="0">
                <a:solidFill>
                  <a:srgbClr val="FF0000"/>
                </a:solidFill>
                <a:cs typeface="Times New Roman" pitchFamily="18" charset="0"/>
              </a:rPr>
              <a:t>S</a:t>
            </a:r>
            <a:r>
              <a:rPr lang="ru-RU" sz="6500" dirty="0" smtClean="0">
                <a:solidFill>
                  <a:srgbClr val="FF0000"/>
                </a:solidFill>
                <a:cs typeface="Times New Roman" pitchFamily="18" charset="0"/>
              </a:rPr>
              <a:t>=(акциз+…+акциз)-НВ</a:t>
            </a:r>
          </a:p>
          <a:p>
            <a:pPr marL="137160" indent="0" fontAlgn="base">
              <a:buNone/>
            </a:pPr>
            <a:r>
              <a:rPr lang="ru-RU" sz="6500" dirty="0">
                <a:cs typeface="Times New Roman" pitchFamily="18" charset="0"/>
              </a:rPr>
              <a:t>Если сумма налоговых вычетов в каком-либо налоговом периоде превышает сумму акцизов, исчисленную по реализованным (переданным) подакцизным товарам, плательщик в этом налоговом периоде акцизы не уплачивает, а разница между суммой налоговых вычетов и общей суммой акцизов, исчисленной по итогам налогового периода, подлежит включению в состав внереализационных расходов либо возврату плательщику в порядке, установленном </a:t>
            </a:r>
            <a:r>
              <a:rPr lang="ru-RU" sz="6500" dirty="0" smtClean="0">
                <a:cs typeface="Times New Roman" pitchFamily="18" charset="0"/>
              </a:rPr>
              <a:t>главой «Акцизы»</a:t>
            </a:r>
          </a:p>
          <a:p>
            <a:pPr marL="0" indent="0" algn="just">
              <a:buNone/>
            </a:pPr>
            <a:r>
              <a:rPr lang="ru-RU" sz="6500" dirty="0">
                <a:latin typeface="Times New Roman" pitchFamily="18" charset="0"/>
                <a:cs typeface="Times New Roman" pitchFamily="18" charset="0"/>
              </a:rPr>
              <a:t>Плательщик обязан предъявить к оплате покупателю подакцизных товаров (собственнику давальческого сырья) соответствующую сумму акцизов. В первичных учетных документах соответствующая сумма акцизов указывается отдельной строкой. При реализации (передаче) подакцизных товаров по розничным ценам сумма акцизов </a:t>
            </a:r>
            <a:r>
              <a:rPr lang="ru-RU" sz="6500" dirty="0">
                <a:solidFill>
                  <a:srgbClr val="FF0000"/>
                </a:solidFill>
                <a:latin typeface="Times New Roman" pitchFamily="18" charset="0"/>
                <a:cs typeface="Times New Roman" pitchFamily="18" charset="0"/>
              </a:rPr>
              <a:t>включается в цены </a:t>
            </a:r>
            <a:r>
              <a:rPr lang="ru-RU" sz="6500" dirty="0">
                <a:latin typeface="Times New Roman" pitchFamily="18" charset="0"/>
                <a:cs typeface="Times New Roman" pitchFamily="18" charset="0"/>
              </a:rPr>
              <a:t>подакцизных товаров. При этом на ярлыках подакцизных товаров и ценниках, выставляемых продавцами, а также на чеках и других выдаваемых покупателю документах сумма акцизов не </a:t>
            </a:r>
            <a:r>
              <a:rPr lang="ru-RU" sz="6500" dirty="0" smtClean="0">
                <a:latin typeface="Times New Roman" pitchFamily="18" charset="0"/>
                <a:cs typeface="Times New Roman" pitchFamily="18" charset="0"/>
              </a:rPr>
              <a:t>указывается.</a:t>
            </a:r>
          </a:p>
          <a:p>
            <a:pPr marL="0" indent="0" algn="just">
              <a:buNone/>
            </a:pPr>
            <a:r>
              <a:rPr lang="ru-RU" sz="6500" dirty="0">
                <a:latin typeface="Times New Roman" pitchFamily="18" charset="0"/>
                <a:cs typeface="Times New Roman" pitchFamily="18" charset="0"/>
              </a:rPr>
              <a:t>Сумма акцизов, взимаемая таможенными органами при ввозе на территорию </a:t>
            </a:r>
            <a:r>
              <a:rPr lang="ru-RU" sz="6500" dirty="0" smtClean="0">
                <a:latin typeface="Times New Roman" pitchFamily="18" charset="0"/>
                <a:cs typeface="Times New Roman" pitchFamily="18" charset="0"/>
              </a:rPr>
              <a:t>РБ </a:t>
            </a:r>
            <a:r>
              <a:rPr lang="ru-RU" sz="6500" dirty="0">
                <a:latin typeface="Times New Roman" pitchFamily="18" charset="0"/>
                <a:cs typeface="Times New Roman" pitchFamily="18" charset="0"/>
              </a:rPr>
              <a:t>подакцизных </a:t>
            </a:r>
            <a:r>
              <a:rPr lang="ru-RU" sz="6500" dirty="0" smtClean="0">
                <a:latin typeface="Times New Roman" pitchFamily="18" charset="0"/>
                <a:cs typeface="Times New Roman" pitchFamily="18" charset="0"/>
              </a:rPr>
              <a:t>товаров, исчисляется в </a:t>
            </a:r>
            <a:r>
              <a:rPr lang="ru-RU" sz="6500" dirty="0">
                <a:latin typeface="Times New Roman" pitchFamily="18" charset="0"/>
                <a:cs typeface="Times New Roman" pitchFamily="18" charset="0"/>
              </a:rPr>
              <a:t>белорусских </a:t>
            </a:r>
            <a:r>
              <a:rPr lang="ru-RU" sz="6500" dirty="0" smtClean="0">
                <a:latin typeface="Times New Roman" pitchFamily="18" charset="0"/>
                <a:cs typeface="Times New Roman" pitchFamily="18" charset="0"/>
              </a:rPr>
              <a:t>рублях (применяется </a:t>
            </a:r>
            <a:r>
              <a:rPr lang="ru-RU" sz="6500" dirty="0" err="1" smtClean="0">
                <a:latin typeface="Times New Roman" pitchFamily="18" charset="0"/>
                <a:cs typeface="Times New Roman" pitchFamily="18" charset="0"/>
              </a:rPr>
              <a:t>офиц</a:t>
            </a:r>
            <a:r>
              <a:rPr lang="ru-RU" sz="6500" dirty="0" smtClean="0">
                <a:latin typeface="Times New Roman" pitchFamily="18" charset="0"/>
                <a:cs typeface="Times New Roman" pitchFamily="18" charset="0"/>
              </a:rPr>
              <a:t> курс НБ </a:t>
            </a:r>
            <a:r>
              <a:rPr lang="ru-RU" sz="6500" dirty="0" err="1" smtClean="0">
                <a:latin typeface="Times New Roman" pitchFamily="18" charset="0"/>
                <a:cs typeface="Times New Roman" pitchFamily="18" charset="0"/>
              </a:rPr>
              <a:t>РБ</a:t>
            </a:r>
            <a:r>
              <a:rPr lang="ru-RU" sz="6500" dirty="0" smtClean="0">
                <a:latin typeface="Times New Roman" pitchFamily="18" charset="0"/>
                <a:cs typeface="Times New Roman" pitchFamily="18" charset="0"/>
              </a:rPr>
              <a:t>) (</a:t>
            </a:r>
            <a:r>
              <a:rPr lang="ru-RU" sz="6500" dirty="0" err="1" smtClean="0">
                <a:latin typeface="Times New Roman" pitchFamily="18" charset="0"/>
                <a:cs typeface="Times New Roman" pitchFamily="18" charset="0"/>
              </a:rPr>
              <a:t>ст.162</a:t>
            </a:r>
            <a:r>
              <a:rPr lang="ru-RU" sz="6500" dirty="0" smtClean="0">
                <a:latin typeface="Times New Roman" pitchFamily="18" charset="0"/>
                <a:cs typeface="Times New Roman" pitchFamily="18" charset="0"/>
              </a:rPr>
              <a:t> </a:t>
            </a:r>
            <a:r>
              <a:rPr lang="ru-RU" sz="6500" dirty="0" err="1" smtClean="0">
                <a:latin typeface="Times New Roman" pitchFamily="18" charset="0"/>
                <a:cs typeface="Times New Roman" pitchFamily="18" charset="0"/>
              </a:rPr>
              <a:t>НК</a:t>
            </a:r>
            <a:r>
              <a:rPr lang="ru-RU" sz="6500" dirty="0" smtClean="0">
                <a:latin typeface="Times New Roman" pitchFamily="18" charset="0"/>
                <a:cs typeface="Times New Roman" pitchFamily="18" charset="0"/>
              </a:rPr>
              <a:t>).</a:t>
            </a: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6305872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ru-RU" sz="3600" b="1" dirty="0">
                <a:solidFill>
                  <a:schemeClr val="accent1"/>
                </a:solidFill>
                <a:latin typeface="Times New Roman" pitchFamily="18" charset="0"/>
                <a:cs typeface="Times New Roman" pitchFamily="18" charset="0"/>
              </a:rPr>
              <a:t>Налоговые </a:t>
            </a:r>
            <a:r>
              <a:rPr lang="ru-RU" sz="3600" b="1" dirty="0" smtClean="0">
                <a:solidFill>
                  <a:schemeClr val="accent1"/>
                </a:solidFill>
                <a:latin typeface="Times New Roman" pitchFamily="18" charset="0"/>
                <a:cs typeface="Times New Roman" pitchFamily="18" charset="0"/>
              </a:rPr>
              <a:t>вычеты (</a:t>
            </a:r>
            <a:r>
              <a:rPr lang="ru-RU" sz="3600" b="1" dirty="0" err="1" smtClean="0">
                <a:solidFill>
                  <a:schemeClr val="accent1"/>
                </a:solidFill>
                <a:latin typeface="Times New Roman" pitchFamily="18" charset="0"/>
                <a:cs typeface="Times New Roman" pitchFamily="18" charset="0"/>
              </a:rPr>
              <a:t>ст.159</a:t>
            </a:r>
            <a:r>
              <a:rPr lang="ru-RU" sz="3600" b="1" dirty="0" smtClean="0">
                <a:solidFill>
                  <a:schemeClr val="accent1"/>
                </a:solidFill>
                <a:latin typeface="Times New Roman" pitchFamily="18" charset="0"/>
                <a:cs typeface="Times New Roman" pitchFamily="18" charset="0"/>
              </a:rPr>
              <a:t> НК):</a:t>
            </a:r>
            <a:endParaRPr lang="ru-RU" sz="3600" dirty="0">
              <a:solidFill>
                <a:schemeClr val="accent1"/>
              </a:solidFill>
              <a:latin typeface="Times New Roman" pitchFamily="18" charset="0"/>
              <a:cs typeface="Times New Roman" pitchFamily="18" charset="0"/>
            </a:endParaRPr>
          </a:p>
        </p:txBody>
      </p:sp>
      <p:sp>
        <p:nvSpPr>
          <p:cNvPr id="3" name="Объект 2"/>
          <p:cNvSpPr>
            <a:spLocks noGrp="1"/>
          </p:cNvSpPr>
          <p:nvPr>
            <p:ph idx="1"/>
          </p:nvPr>
        </p:nvSpPr>
        <p:spPr>
          <a:xfrm>
            <a:off x="539552" y="980728"/>
            <a:ext cx="8229600" cy="5544616"/>
          </a:xfrm>
        </p:spPr>
        <p:txBody>
          <a:bodyPr>
            <a:normAutofit fontScale="85000" lnSpcReduction="20000"/>
          </a:bodyPr>
          <a:lstStyle/>
          <a:p>
            <a:pPr fontAlgn="base"/>
            <a:r>
              <a:rPr lang="ru-RU" dirty="0"/>
              <a:t>уплаченные при приобретении на территории Республики Беларусь (при ввозе на территорию Республики Беларусь) подакцизных товаров, использованных для производства других подакцизных товаров;</a:t>
            </a:r>
          </a:p>
          <a:p>
            <a:pPr fontAlgn="base"/>
            <a:r>
              <a:rPr lang="ru-RU" dirty="0" smtClean="0"/>
              <a:t>уплаченные </a:t>
            </a:r>
            <a:r>
              <a:rPr lang="ru-RU" dirty="0"/>
              <a:t>при ввозе на территорию Республики Беларусь подакцизных товаров, в отношении которых установлены процентные (адвалорные) ставки акцизов, при последующей реализации таких подакцизных товаров на территории Республики Беларусь. Вычет указанных сумм акцизов производится в пределах сумм акцизов, исчисленных при реализации этих подакцизных товаров на территории Республики Беларусь.</a:t>
            </a:r>
          </a:p>
          <a:p>
            <a:pPr marL="0" indent="0" algn="just">
              <a:buNone/>
            </a:pPr>
            <a:r>
              <a:rPr lang="ru-RU" dirty="0" smtClean="0">
                <a:latin typeface="Times New Roman" pitchFamily="18" charset="0"/>
                <a:cs typeface="Times New Roman" pitchFamily="18" charset="0"/>
              </a:rPr>
              <a:t>При </a:t>
            </a:r>
            <a:r>
              <a:rPr lang="ru-RU" dirty="0">
                <a:latin typeface="Times New Roman" pitchFamily="18" charset="0"/>
                <a:cs typeface="Times New Roman" pitchFamily="18" charset="0"/>
              </a:rPr>
              <a:t>реализации нескольких видов подакцизных товаров, в отношении которых установлены процентные (адвалорные) ставки акцизов, суммы акцизов, подлежащие вычету, определяются отдельно по каждому виду реализованного подакцизного товара.</a:t>
            </a:r>
          </a:p>
          <a:p>
            <a:endParaRPr lang="ru-RU" dirty="0"/>
          </a:p>
        </p:txBody>
      </p:sp>
    </p:spTree>
    <p:extLst>
      <p:ext uri="{BB962C8B-B14F-4D97-AF65-F5344CB8AC3E}">
        <p14:creationId xmlns:p14="http://schemas.microsoft.com/office/powerpoint/2010/main" val="12128809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 </a:t>
            </a:r>
            <a:r>
              <a:rPr lang="ru-RU" sz="4000" b="1" dirty="0">
                <a:latin typeface="Times New Roman" pitchFamily="18" charset="0"/>
                <a:cs typeface="Times New Roman" pitchFamily="18" charset="0"/>
              </a:rPr>
              <a:t>Налоговый период </a:t>
            </a:r>
            <a:r>
              <a:rPr lang="ru-RU" sz="4000" b="1" dirty="0" smtClean="0">
                <a:latin typeface="Times New Roman" pitchFamily="18" charset="0"/>
                <a:cs typeface="Times New Roman" pitchFamily="18" charset="0"/>
              </a:rPr>
              <a:t>акцизов (</a:t>
            </a:r>
            <a:r>
              <a:rPr lang="ru-RU" sz="4000" b="1" dirty="0" err="1" smtClean="0">
                <a:latin typeface="Times New Roman" pitchFamily="18" charset="0"/>
                <a:cs typeface="Times New Roman" pitchFamily="18" charset="0"/>
              </a:rPr>
              <a:t>ст.158</a:t>
            </a:r>
            <a:r>
              <a:rPr lang="ru-RU" sz="4000" b="1" dirty="0" smtClean="0">
                <a:latin typeface="Times New Roman" pitchFamily="18" charset="0"/>
                <a:cs typeface="Times New Roman" pitchFamily="18" charset="0"/>
              </a:rPr>
              <a:t> НК)</a:t>
            </a:r>
            <a:endParaRPr lang="ru-RU" sz="4000"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0" indent="0" algn="just">
              <a:buNone/>
            </a:pPr>
            <a:r>
              <a:rPr lang="ru-RU" dirty="0">
                <a:latin typeface="Times New Roman" pitchFamily="18" charset="0"/>
                <a:cs typeface="Times New Roman" pitchFamily="18" charset="0"/>
              </a:rPr>
              <a:t>Налоговым периодом акцизов признается календарный месяц.</a:t>
            </a:r>
          </a:p>
        </p:txBody>
      </p:sp>
    </p:spTree>
    <p:extLst>
      <p:ext uri="{BB962C8B-B14F-4D97-AF65-F5344CB8AC3E}">
        <p14:creationId xmlns:p14="http://schemas.microsoft.com/office/powerpoint/2010/main" val="42057909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a:solidFill>
                  <a:schemeClr val="accent1"/>
                </a:solidFill>
                <a:latin typeface="Times New Roman" pitchFamily="18" charset="0"/>
                <a:cs typeface="Times New Roman" pitchFamily="18" charset="0"/>
              </a:rPr>
              <a:t>Сроки представления налоговых деклараций (расчетов) и уплаты </a:t>
            </a:r>
            <a:r>
              <a:rPr lang="ru-RU" sz="2800" b="1" dirty="0" smtClean="0">
                <a:solidFill>
                  <a:schemeClr val="accent1"/>
                </a:solidFill>
                <a:latin typeface="Times New Roman" pitchFamily="18" charset="0"/>
                <a:cs typeface="Times New Roman" pitchFamily="18" charset="0"/>
              </a:rPr>
              <a:t>акцизов (</a:t>
            </a:r>
            <a:r>
              <a:rPr lang="ru-RU" sz="2800" b="1" dirty="0" err="1" smtClean="0">
                <a:solidFill>
                  <a:schemeClr val="accent1"/>
                </a:solidFill>
                <a:latin typeface="Times New Roman" pitchFamily="18" charset="0"/>
                <a:cs typeface="Times New Roman" pitchFamily="18" charset="0"/>
              </a:rPr>
              <a:t>ст.163</a:t>
            </a:r>
            <a:r>
              <a:rPr lang="ru-RU" sz="2800" b="1" dirty="0" smtClean="0">
                <a:solidFill>
                  <a:schemeClr val="accent1"/>
                </a:solidFill>
                <a:latin typeface="Times New Roman" pitchFamily="18" charset="0"/>
                <a:cs typeface="Times New Roman" pitchFamily="18" charset="0"/>
              </a:rPr>
              <a:t> </a:t>
            </a:r>
            <a:r>
              <a:rPr lang="ru-RU" sz="2800" b="1" dirty="0" err="1" smtClean="0">
                <a:solidFill>
                  <a:schemeClr val="accent1"/>
                </a:solidFill>
                <a:latin typeface="Times New Roman" pitchFamily="18" charset="0"/>
                <a:cs typeface="Times New Roman" pitchFamily="18" charset="0"/>
              </a:rPr>
              <a:t>НК</a:t>
            </a:r>
            <a:r>
              <a:rPr lang="ru-RU" sz="2800" b="1" dirty="0" smtClean="0">
                <a:solidFill>
                  <a:schemeClr val="accent1"/>
                </a:solidFill>
                <a:latin typeface="Times New Roman" pitchFamily="18" charset="0"/>
                <a:cs typeface="Times New Roman" pitchFamily="18" charset="0"/>
              </a:rPr>
              <a:t>)</a:t>
            </a:r>
            <a:endParaRPr lang="ru-RU" sz="2800" dirty="0">
              <a:solidFill>
                <a:schemeClr val="accent1"/>
              </a:solidFill>
              <a:latin typeface="Times New Roman" pitchFamily="18" charset="0"/>
              <a:cs typeface="Times New Roman" pitchFamily="18" charset="0"/>
            </a:endParaRPr>
          </a:p>
        </p:txBody>
      </p:sp>
      <p:sp>
        <p:nvSpPr>
          <p:cNvPr id="3" name="Объект 2"/>
          <p:cNvSpPr>
            <a:spLocks noGrp="1"/>
          </p:cNvSpPr>
          <p:nvPr>
            <p:ph idx="1"/>
          </p:nvPr>
        </p:nvSpPr>
        <p:spPr>
          <a:xfrm>
            <a:off x="457200" y="1412776"/>
            <a:ext cx="8229600" cy="4713387"/>
          </a:xfrm>
        </p:spPr>
        <p:txBody>
          <a:bodyPr>
            <a:normAutofit fontScale="92500" lnSpcReduction="20000"/>
          </a:bodyPr>
          <a:lstStyle/>
          <a:p>
            <a:pPr marL="0" indent="0" algn="just">
              <a:buNone/>
            </a:pPr>
            <a:r>
              <a:rPr lang="ru-RU" dirty="0">
                <a:latin typeface="Times New Roman" pitchFamily="18" charset="0"/>
                <a:cs typeface="Times New Roman" pitchFamily="18" charset="0"/>
              </a:rPr>
              <a:t>Плательщики ежемесячно представляют в налоговые органы налоговую декларацию (расчет) не позднее 20-го числа месяца, следующего за истекшим налоговым периодом.</a:t>
            </a:r>
          </a:p>
          <a:p>
            <a:pPr marL="0" indent="0" algn="just">
              <a:buNone/>
            </a:pPr>
            <a:r>
              <a:rPr lang="ru-RU" dirty="0" smtClean="0">
                <a:latin typeface="Times New Roman" pitchFamily="18" charset="0"/>
                <a:cs typeface="Times New Roman" pitchFamily="18" charset="0"/>
              </a:rPr>
              <a:t>Уплата </a:t>
            </a:r>
            <a:r>
              <a:rPr lang="ru-RU" dirty="0">
                <a:latin typeface="Times New Roman" pitchFamily="18" charset="0"/>
                <a:cs typeface="Times New Roman" pitchFamily="18" charset="0"/>
              </a:rPr>
              <a:t>акцизов производится не позднее 22-го числа месяца, следующего за истекшим налоговым периодом.</a:t>
            </a:r>
          </a:p>
          <a:p>
            <a:pPr marL="0" indent="0" algn="just">
              <a:buNone/>
            </a:pPr>
            <a:r>
              <a:rPr lang="ru-RU" dirty="0">
                <a:latin typeface="Times New Roman" pitchFamily="18" charset="0"/>
                <a:cs typeface="Times New Roman" pitchFamily="18" charset="0"/>
              </a:rPr>
              <a:t>Порядок и сроки уплаты акцизов, взимаемых таможенными органами при ввозе подакцизных товаров на территорию Республики Беларусь, за исключением ввоза с территории государств – членов </a:t>
            </a:r>
            <a:r>
              <a:rPr lang="ru-RU" dirty="0" err="1" smtClean="0">
                <a:latin typeface="Times New Roman" pitchFamily="18" charset="0"/>
                <a:cs typeface="Times New Roman" pitchFamily="18" charset="0"/>
              </a:rPr>
              <a:t>ЕАЭС</a:t>
            </a:r>
            <a:r>
              <a:rPr lang="ru-RU" dirty="0" smtClean="0">
                <a:latin typeface="Times New Roman" pitchFamily="18" charset="0"/>
                <a:cs typeface="Times New Roman" pitchFamily="18" charset="0"/>
              </a:rPr>
              <a:t> подакцизных </a:t>
            </a:r>
            <a:r>
              <a:rPr lang="ru-RU" dirty="0">
                <a:latin typeface="Times New Roman" pitchFamily="18" charset="0"/>
                <a:cs typeface="Times New Roman" pitchFamily="18" charset="0"/>
              </a:rPr>
              <a:t>товаров, подлежащих маркировке акцизными марками Республики Беларусь, определяются таможенным законодательством.</a:t>
            </a:r>
          </a:p>
        </p:txBody>
      </p:sp>
    </p:spTree>
    <p:extLst>
      <p:ext uri="{BB962C8B-B14F-4D97-AF65-F5344CB8AC3E}">
        <p14:creationId xmlns:p14="http://schemas.microsoft.com/office/powerpoint/2010/main" val="3391284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latin typeface="Times New Roman" pitchFamily="18" charset="0"/>
                <a:cs typeface="Times New Roman" pitchFamily="18" charset="0"/>
              </a:rPr>
              <a:t>3. Налог на прибыль</a:t>
            </a:r>
            <a:endParaRPr lang="ru-RU" b="1"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2265935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 </a:t>
            </a:r>
            <a:r>
              <a:rPr lang="ru-RU" b="1" dirty="0">
                <a:latin typeface="Times New Roman" pitchFamily="18" charset="0"/>
                <a:cs typeface="Times New Roman" pitchFamily="18" charset="0"/>
              </a:rPr>
              <a:t>Плательщики налога на </a:t>
            </a:r>
            <a:r>
              <a:rPr lang="ru-RU" b="1" dirty="0" smtClean="0">
                <a:latin typeface="Times New Roman" pitchFamily="18" charset="0"/>
                <a:cs typeface="Times New Roman" pitchFamily="18" charset="0"/>
              </a:rPr>
              <a:t>прибыль (</a:t>
            </a:r>
            <a:r>
              <a:rPr lang="ru-RU" b="1" dirty="0" err="1" smtClean="0">
                <a:latin typeface="Times New Roman" pitchFamily="18" charset="0"/>
                <a:cs typeface="Times New Roman" pitchFamily="18" charset="0"/>
              </a:rPr>
              <a:t>ст.166</a:t>
            </a:r>
            <a:r>
              <a:rPr lang="ru-RU" b="1" dirty="0" smtClean="0">
                <a:latin typeface="Times New Roman" pitchFamily="18" charset="0"/>
                <a:cs typeface="Times New Roman" pitchFamily="18" charset="0"/>
              </a:rPr>
              <a:t> НК):</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r>
              <a:rPr lang="ru-RU" sz="3600" dirty="0">
                <a:latin typeface="Times New Roman" pitchFamily="18" charset="0"/>
                <a:cs typeface="Times New Roman" pitchFamily="18" charset="0"/>
              </a:rPr>
              <a:t>организации</a:t>
            </a:r>
          </a:p>
        </p:txBody>
      </p:sp>
    </p:spTree>
    <p:extLst>
      <p:ext uri="{BB962C8B-B14F-4D97-AF65-F5344CB8AC3E}">
        <p14:creationId xmlns:p14="http://schemas.microsoft.com/office/powerpoint/2010/main" val="11954017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ru-RU" sz="3600" b="1" dirty="0">
                <a:latin typeface="Times New Roman" pitchFamily="18" charset="0"/>
                <a:cs typeface="Times New Roman" pitchFamily="18" charset="0"/>
              </a:rPr>
              <a:t>Объект </a:t>
            </a:r>
            <a:r>
              <a:rPr lang="ru-RU" sz="3600" b="1" dirty="0" smtClean="0">
                <a:latin typeface="Times New Roman" pitchFamily="18" charset="0"/>
                <a:cs typeface="Times New Roman" pitchFamily="18" charset="0"/>
              </a:rPr>
              <a:t>налогообложения (</a:t>
            </a:r>
            <a:r>
              <a:rPr lang="ru-RU" sz="3600" b="1" dirty="0" err="1" smtClean="0">
                <a:latin typeface="Times New Roman" pitchFamily="18" charset="0"/>
                <a:cs typeface="Times New Roman" pitchFamily="18" charset="0"/>
              </a:rPr>
              <a:t>ст.167</a:t>
            </a:r>
            <a:r>
              <a:rPr lang="ru-RU" sz="3600" b="1" dirty="0" smtClean="0">
                <a:latin typeface="Times New Roman" pitchFamily="18" charset="0"/>
                <a:cs typeface="Times New Roman" pitchFamily="18" charset="0"/>
              </a:rPr>
              <a:t> НК):</a:t>
            </a:r>
            <a:endParaRPr lang="ru-RU" sz="3600" dirty="0">
              <a:latin typeface="Times New Roman" pitchFamily="18" charset="0"/>
              <a:cs typeface="Times New Roman" pitchFamily="18" charset="0"/>
            </a:endParaRPr>
          </a:p>
        </p:txBody>
      </p:sp>
      <p:sp>
        <p:nvSpPr>
          <p:cNvPr id="3" name="Объект 2"/>
          <p:cNvSpPr>
            <a:spLocks noGrp="1"/>
          </p:cNvSpPr>
          <p:nvPr>
            <p:ph idx="1"/>
          </p:nvPr>
        </p:nvSpPr>
        <p:spPr>
          <a:xfrm>
            <a:off x="457200" y="908720"/>
            <a:ext cx="8229600" cy="5760640"/>
          </a:xfrm>
        </p:spPr>
        <p:txBody>
          <a:bodyPr>
            <a:normAutofit fontScale="70000" lnSpcReduction="20000"/>
          </a:bodyPr>
          <a:lstStyle/>
          <a:p>
            <a:pPr algn="just">
              <a:lnSpc>
                <a:spcPct val="120000"/>
              </a:lnSpc>
              <a:spcBef>
                <a:spcPts val="0"/>
              </a:spcBef>
            </a:pPr>
            <a:r>
              <a:rPr lang="ru-RU" u="sng" dirty="0">
                <a:latin typeface="Times New Roman" pitchFamily="18" charset="0"/>
                <a:cs typeface="Times New Roman" pitchFamily="18" charset="0"/>
              </a:rPr>
              <a:t>валовая </a:t>
            </a:r>
            <a:r>
              <a:rPr lang="ru-RU" u="sng" dirty="0" smtClean="0">
                <a:latin typeface="Times New Roman" pitchFamily="18" charset="0"/>
                <a:cs typeface="Times New Roman" pitchFamily="18" charset="0"/>
              </a:rPr>
              <a:t>прибыль</a:t>
            </a:r>
            <a:r>
              <a:rPr lang="ru-RU" dirty="0" smtClean="0">
                <a:latin typeface="Times New Roman" pitchFamily="18" charset="0"/>
                <a:cs typeface="Times New Roman" pitchFamily="18" charset="0"/>
              </a:rPr>
              <a:t>:</a:t>
            </a:r>
          </a:p>
          <a:p>
            <a:pPr marL="0" indent="0" algn="just">
              <a:lnSpc>
                <a:spcPct val="120000"/>
              </a:lnSpc>
              <a:spcBef>
                <a:spcPts val="0"/>
              </a:spcBef>
              <a:buNone/>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для </a:t>
            </a:r>
            <a:r>
              <a:rPr lang="ru-RU" u="sng" dirty="0">
                <a:latin typeface="Times New Roman" pitchFamily="18" charset="0"/>
                <a:cs typeface="Times New Roman" pitchFamily="18" charset="0"/>
              </a:rPr>
              <a:t>белорусских организаций</a:t>
            </a:r>
            <a:r>
              <a:rPr lang="ru-RU" dirty="0">
                <a:latin typeface="Times New Roman" pitchFamily="18" charset="0"/>
                <a:cs typeface="Times New Roman" pitchFamily="18" charset="0"/>
              </a:rPr>
              <a:t> (за исключением банков</a:t>
            </a:r>
            <a:r>
              <a:rPr lang="ru-RU" dirty="0" smtClean="0">
                <a:latin typeface="Times New Roman" pitchFamily="18" charset="0"/>
                <a:cs typeface="Times New Roman" pitchFamily="18" charset="0"/>
              </a:rPr>
              <a:t>) – </a:t>
            </a:r>
            <a:r>
              <a:rPr lang="ru-RU" dirty="0">
                <a:latin typeface="Times New Roman" pitchFamily="18" charset="0"/>
                <a:cs typeface="Times New Roman" pitchFamily="18" charset="0"/>
              </a:rPr>
              <a:t>сумма прибыли от реализации товаров (работ, услуг), имущественных прав и внереализационных доходов, уменьшенных на сумму внереализационных расходов;</a:t>
            </a:r>
          </a:p>
          <a:p>
            <a:pPr marL="0" indent="0" algn="just">
              <a:lnSpc>
                <a:spcPct val="120000"/>
              </a:lnSpc>
              <a:spcBef>
                <a:spcPts val="0"/>
              </a:spcBef>
              <a:buNone/>
            </a:pPr>
            <a:r>
              <a:rPr lang="ru-RU" dirty="0" smtClean="0">
                <a:latin typeface="Times New Roman" pitchFamily="18" charset="0"/>
                <a:cs typeface="Times New Roman" pitchFamily="18" charset="0"/>
              </a:rPr>
              <a:t>- для </a:t>
            </a:r>
            <a:r>
              <a:rPr lang="ru-RU" dirty="0">
                <a:latin typeface="Times New Roman" pitchFamily="18" charset="0"/>
                <a:cs typeface="Times New Roman" pitchFamily="18" charset="0"/>
              </a:rPr>
              <a:t>банков – сумма прибыли от деятельности банков, осуществляемой в соответствии с законодательством, с учетом положений </a:t>
            </a:r>
            <a:r>
              <a:rPr lang="ru-RU" dirty="0" smtClean="0">
                <a:latin typeface="Times New Roman" pitchFamily="18" charset="0"/>
                <a:cs typeface="Times New Roman" pitchFamily="18" charset="0"/>
              </a:rPr>
              <a:t>главы «Налог на прибыль»;</a:t>
            </a:r>
            <a:endParaRPr lang="ru-RU" dirty="0">
              <a:latin typeface="Times New Roman" pitchFamily="18" charset="0"/>
              <a:cs typeface="Times New Roman" pitchFamily="18" charset="0"/>
            </a:endParaRPr>
          </a:p>
          <a:p>
            <a:pPr marL="0" indent="0" algn="just">
              <a:lnSpc>
                <a:spcPct val="120000"/>
              </a:lnSpc>
              <a:spcBef>
                <a:spcPts val="0"/>
              </a:spcBef>
              <a:buNone/>
            </a:pPr>
            <a:r>
              <a:rPr lang="ru-RU" dirty="0" smtClean="0">
                <a:latin typeface="Times New Roman" pitchFamily="18" charset="0"/>
                <a:cs typeface="Times New Roman" pitchFamily="18" charset="0"/>
              </a:rPr>
              <a:t>- для </a:t>
            </a:r>
            <a:r>
              <a:rPr lang="ru-RU" u="sng" dirty="0">
                <a:latin typeface="Times New Roman" pitchFamily="18" charset="0"/>
                <a:cs typeface="Times New Roman" pitchFamily="18" charset="0"/>
              </a:rPr>
              <a:t>иностранных организаций</a:t>
            </a:r>
            <a:r>
              <a:rPr lang="ru-RU" dirty="0">
                <a:latin typeface="Times New Roman" pitchFamily="18" charset="0"/>
                <a:cs typeface="Times New Roman" pitchFamily="18" charset="0"/>
              </a:rPr>
              <a:t>, осуществляющих деятельность в Республике Беларусь </a:t>
            </a:r>
            <a:r>
              <a:rPr lang="ru-RU" i="1" u="sng" dirty="0">
                <a:latin typeface="Times New Roman" pitchFamily="18" charset="0"/>
                <a:cs typeface="Times New Roman" pitchFamily="18" charset="0"/>
              </a:rPr>
              <a:t>через постоянное представительство</a:t>
            </a:r>
            <a:r>
              <a:rPr lang="ru-RU" dirty="0">
                <a:latin typeface="Times New Roman" pitchFamily="18" charset="0"/>
                <a:cs typeface="Times New Roman" pitchFamily="18" charset="0"/>
              </a:rPr>
              <a:t>, – сумма прибыли иностранной организации, полученная через постоянное представительство на территории Республики Беларусь от реализации товаров (работ, услуг), имущественных прав, и внереализационных доходов, уменьшенных на сумму внереализационных расходов.</a:t>
            </a:r>
          </a:p>
          <a:p>
            <a:pPr marL="0" indent="0" algn="just">
              <a:lnSpc>
                <a:spcPct val="120000"/>
              </a:lnSpc>
              <a:spcBef>
                <a:spcPts val="0"/>
              </a:spcBef>
              <a:buNone/>
            </a:pPr>
            <a:r>
              <a:rPr lang="ru-RU" dirty="0" smtClean="0">
                <a:solidFill>
                  <a:srgbClr val="FF0000"/>
                </a:solidFill>
                <a:latin typeface="Times New Roman" pitchFamily="18" charset="0"/>
                <a:cs typeface="Times New Roman" pitchFamily="18" charset="0"/>
              </a:rPr>
              <a:t>ВП=(прибыль от </a:t>
            </a:r>
            <a:r>
              <a:rPr lang="ru-RU" dirty="0" err="1" smtClean="0">
                <a:solidFill>
                  <a:srgbClr val="FF0000"/>
                </a:solidFill>
                <a:latin typeface="Times New Roman" pitchFamily="18" charset="0"/>
                <a:cs typeface="Times New Roman" pitchFamily="18" charset="0"/>
              </a:rPr>
              <a:t>реализации+внереал</a:t>
            </a:r>
            <a:r>
              <a:rPr lang="ru-RU" dirty="0" smtClean="0">
                <a:solidFill>
                  <a:srgbClr val="FF0000"/>
                </a:solidFill>
                <a:latin typeface="Times New Roman" pitchFamily="18" charset="0"/>
                <a:cs typeface="Times New Roman" pitchFamily="18" charset="0"/>
              </a:rPr>
              <a:t> доходы) – </a:t>
            </a:r>
            <a:r>
              <a:rPr lang="ru-RU" dirty="0" err="1" smtClean="0">
                <a:solidFill>
                  <a:srgbClr val="FF0000"/>
                </a:solidFill>
                <a:latin typeface="Times New Roman" pitchFamily="18" charset="0"/>
                <a:cs typeface="Times New Roman" pitchFamily="18" charset="0"/>
              </a:rPr>
              <a:t>внереал</a:t>
            </a:r>
            <a:r>
              <a:rPr lang="ru-RU" dirty="0" smtClean="0">
                <a:solidFill>
                  <a:srgbClr val="FF0000"/>
                </a:solidFill>
                <a:latin typeface="Times New Roman" pitchFamily="18" charset="0"/>
                <a:cs typeface="Times New Roman" pitchFamily="18" charset="0"/>
              </a:rPr>
              <a:t> расходы</a:t>
            </a:r>
          </a:p>
          <a:p>
            <a:pPr algn="just">
              <a:lnSpc>
                <a:spcPct val="120000"/>
              </a:lnSpc>
              <a:spcBef>
                <a:spcPts val="0"/>
              </a:spcBef>
            </a:pPr>
            <a:r>
              <a:rPr lang="ru-RU" u="sng" dirty="0">
                <a:latin typeface="Times New Roman" pitchFamily="18" charset="0"/>
                <a:cs typeface="Times New Roman" pitchFamily="18" charset="0"/>
              </a:rPr>
              <a:t>дивиденды</a:t>
            </a:r>
            <a:r>
              <a:rPr lang="ru-RU" dirty="0">
                <a:latin typeface="Times New Roman" pitchFamily="18" charset="0"/>
                <a:cs typeface="Times New Roman" pitchFamily="18" charset="0"/>
              </a:rPr>
              <a:t> и приравненные к ним доходы, </a:t>
            </a:r>
            <a:r>
              <a:rPr lang="ru-RU" dirty="0" smtClean="0">
                <a:latin typeface="Times New Roman" pitchFamily="18" charset="0"/>
                <a:cs typeface="Times New Roman" pitchFamily="18" charset="0"/>
              </a:rPr>
              <a:t>начисленные </a:t>
            </a:r>
            <a:r>
              <a:rPr lang="ru-RU" dirty="0">
                <a:latin typeface="Times New Roman" pitchFamily="18" charset="0"/>
                <a:cs typeface="Times New Roman" pitchFamily="18" charset="0"/>
              </a:rPr>
              <a:t>белорусскими </a:t>
            </a:r>
            <a:r>
              <a:rPr lang="ru-RU" dirty="0" smtClean="0">
                <a:latin typeface="Times New Roman" pitchFamily="18" charset="0"/>
                <a:cs typeface="Times New Roman" pitchFamily="18" charset="0"/>
              </a:rPr>
              <a:t>организациями</a:t>
            </a:r>
            <a:r>
              <a:rPr lang="ru-RU" dirty="0">
                <a:latin typeface="Times New Roman" pitchFamily="18" charset="0"/>
                <a:cs typeface="Times New Roman" pitchFamily="18" charset="0"/>
              </a:rPr>
              <a:t>.</a:t>
            </a:r>
          </a:p>
        </p:txBody>
      </p:sp>
    </p:spTree>
    <p:extLst>
      <p:ext uri="{BB962C8B-B14F-4D97-AF65-F5344CB8AC3E}">
        <p14:creationId xmlns:p14="http://schemas.microsoft.com/office/powerpoint/2010/main" val="989007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sz="3600" b="1" dirty="0">
                <a:latin typeface="Times New Roman" pitchFamily="18" charset="0"/>
                <a:cs typeface="Times New Roman" pitchFamily="18" charset="0"/>
              </a:rPr>
              <a:t>Объекты </a:t>
            </a:r>
            <a:r>
              <a:rPr lang="ru-RU" sz="3600" b="1" dirty="0" smtClean="0">
                <a:latin typeface="Times New Roman" pitchFamily="18" charset="0"/>
                <a:cs typeface="Times New Roman" pitchFamily="18" charset="0"/>
              </a:rPr>
              <a:t>налогообложения (ст. 115 НК)</a:t>
            </a:r>
            <a:endParaRPr lang="ru-RU" sz="3600" dirty="0">
              <a:latin typeface="Times New Roman" pitchFamily="18" charset="0"/>
              <a:cs typeface="Times New Roman" pitchFamily="18" charset="0"/>
            </a:endParaRPr>
          </a:p>
        </p:txBody>
      </p:sp>
      <p:sp>
        <p:nvSpPr>
          <p:cNvPr id="3" name="Объект 2"/>
          <p:cNvSpPr>
            <a:spLocks noGrp="1"/>
          </p:cNvSpPr>
          <p:nvPr>
            <p:ph idx="1"/>
          </p:nvPr>
        </p:nvSpPr>
        <p:spPr>
          <a:xfrm>
            <a:off x="457200" y="908720"/>
            <a:ext cx="8229600" cy="5217443"/>
          </a:xfrm>
        </p:spPr>
        <p:txBody>
          <a:bodyPr>
            <a:noAutofit/>
          </a:bodyPr>
          <a:lstStyle/>
          <a:p>
            <a:pPr fontAlgn="base">
              <a:spcBef>
                <a:spcPts val="0"/>
              </a:spcBef>
            </a:pPr>
            <a:r>
              <a:rPr lang="ru-RU" sz="1300" dirty="0" smtClean="0"/>
              <a:t>обороты </a:t>
            </a:r>
            <a:r>
              <a:rPr lang="ru-RU" sz="1300" dirty="0"/>
              <a:t>по реализации товаров (работ, услуг), имущественных прав на территории </a:t>
            </a:r>
            <a:r>
              <a:rPr lang="ru-RU" sz="1300" dirty="0" err="1" smtClean="0"/>
              <a:t>РБ</a:t>
            </a:r>
            <a:r>
              <a:rPr lang="ru-RU" sz="1300" dirty="0" smtClean="0"/>
              <a:t>, </a:t>
            </a:r>
            <a:r>
              <a:rPr lang="ru-RU" sz="1300" dirty="0"/>
              <a:t>включая обороты:</a:t>
            </a:r>
          </a:p>
          <a:p>
            <a:pPr marL="137160" indent="0" fontAlgn="base">
              <a:spcBef>
                <a:spcPts val="0"/>
              </a:spcBef>
              <a:buNone/>
            </a:pPr>
            <a:r>
              <a:rPr lang="ru-RU" sz="1300" dirty="0" smtClean="0"/>
              <a:t>1</a:t>
            </a:r>
            <a:r>
              <a:rPr lang="ru-RU" sz="1300" dirty="0"/>
              <a:t>. по реализации товаров (работ, услуг), имущественных прав плательщиком своим работникам;</a:t>
            </a:r>
          </a:p>
          <a:p>
            <a:pPr marL="137160" indent="0" fontAlgn="base">
              <a:spcBef>
                <a:spcPts val="0"/>
              </a:spcBef>
              <a:buNone/>
            </a:pPr>
            <a:r>
              <a:rPr lang="ru-RU" sz="1300" dirty="0" smtClean="0"/>
              <a:t>2</a:t>
            </a:r>
            <a:r>
              <a:rPr lang="ru-RU" sz="1300" dirty="0"/>
              <a:t>. по обмену товарами (работами, услугами), имущественными правами;</a:t>
            </a:r>
          </a:p>
          <a:p>
            <a:pPr marL="137160" indent="0" fontAlgn="base">
              <a:spcBef>
                <a:spcPts val="0"/>
              </a:spcBef>
              <a:buNone/>
            </a:pPr>
            <a:r>
              <a:rPr lang="ru-RU" sz="1300" dirty="0" smtClean="0"/>
              <a:t>3</a:t>
            </a:r>
            <a:r>
              <a:rPr lang="ru-RU" sz="1300" dirty="0"/>
              <a:t>. по безвозмездной передаче товаров (работ, услуг), имущественных прав;</a:t>
            </a:r>
          </a:p>
          <a:p>
            <a:pPr marL="137160" indent="0" fontAlgn="base">
              <a:spcBef>
                <a:spcPts val="0"/>
              </a:spcBef>
              <a:buNone/>
            </a:pPr>
            <a:r>
              <a:rPr lang="ru-RU" sz="1300" dirty="0" smtClean="0"/>
              <a:t>4</a:t>
            </a:r>
            <a:r>
              <a:rPr lang="ru-RU" sz="1300" dirty="0"/>
              <a:t>. по передаче товаров (работ, услуг), имущественных прав по соглашению о предоставлении взамен исполнения обязательства отступного, а также предмета залога залогодателем залогодержателю (кредитору) при неисполнении или ненадлежащем исполнении обеспеченного залогом обязательства;</a:t>
            </a:r>
          </a:p>
          <a:p>
            <a:pPr marL="137160" indent="0" fontAlgn="base">
              <a:spcBef>
                <a:spcPts val="0"/>
              </a:spcBef>
              <a:buNone/>
            </a:pPr>
            <a:r>
              <a:rPr lang="ru-RU" sz="1300" dirty="0" smtClean="0"/>
              <a:t>5</a:t>
            </a:r>
            <a:r>
              <a:rPr lang="ru-RU" sz="1300" dirty="0"/>
              <a:t>. по передаче лизингодателем предмета договора финансовой аренды (лизинга) </a:t>
            </a:r>
            <a:r>
              <a:rPr lang="ru-RU" sz="1300" dirty="0" smtClean="0"/>
              <a:t>лизингополучателю</a:t>
            </a:r>
            <a:r>
              <a:rPr lang="ru-RU" sz="1300" dirty="0"/>
              <a:t>;</a:t>
            </a:r>
          </a:p>
          <a:p>
            <a:pPr marL="137160" indent="0" fontAlgn="base">
              <a:spcBef>
                <a:spcPts val="0"/>
              </a:spcBef>
              <a:buNone/>
            </a:pPr>
            <a:r>
              <a:rPr lang="ru-RU" sz="1300" dirty="0" smtClean="0"/>
              <a:t>6</a:t>
            </a:r>
            <a:r>
              <a:rPr lang="ru-RU" sz="1300" dirty="0"/>
              <a:t>. по сдаче арендодателем объекта аренды арендатору;</a:t>
            </a:r>
          </a:p>
          <a:p>
            <a:pPr marL="137160" indent="0" fontAlgn="base">
              <a:spcBef>
                <a:spcPts val="0"/>
              </a:spcBef>
              <a:buNone/>
            </a:pPr>
            <a:r>
              <a:rPr lang="ru-RU" sz="1300" dirty="0" smtClean="0"/>
              <a:t>7</a:t>
            </a:r>
            <a:r>
              <a:rPr lang="ru-RU" sz="1300" dirty="0"/>
              <a:t>. по отгрузке (возврату) возвратной тары продавцом покупателю (покупателем продавцу</a:t>
            </a:r>
            <a:r>
              <a:rPr lang="ru-RU" sz="1300" dirty="0" smtClean="0"/>
              <a:t>). Возвратной </a:t>
            </a:r>
            <a:r>
              <a:rPr lang="ru-RU" sz="1300" dirty="0"/>
              <a:t>тарой является тара, стоимость которой не включается в цену реализации отгружаемых в ней товаров и которая подлежит возврату продавцу товаров на условиях и в сроки, установленные договором или законодательством;</a:t>
            </a:r>
          </a:p>
          <a:p>
            <a:pPr marL="137160" indent="0" fontAlgn="base">
              <a:spcBef>
                <a:spcPts val="0"/>
              </a:spcBef>
              <a:buNone/>
            </a:pPr>
            <a:r>
              <a:rPr lang="ru-RU" sz="1300" dirty="0" smtClean="0"/>
              <a:t>8.</a:t>
            </a:r>
            <a:r>
              <a:rPr lang="ru-RU" sz="1300" dirty="0"/>
              <a:t> по реализации товаров (работ, услуг), имущественных прав, возникающие у доверительного управляющего в связи с доверительным управлением имуществом по договору доверительного управления имуществом в интересах </a:t>
            </a:r>
            <a:r>
              <a:rPr lang="ru-RU" sz="1300" dirty="0" err="1"/>
              <a:t>вверителя</a:t>
            </a:r>
            <a:r>
              <a:rPr lang="ru-RU" sz="1300" dirty="0"/>
              <a:t> (выгодоприобретателя</a:t>
            </a:r>
            <a:r>
              <a:rPr lang="ru-RU" sz="1300" dirty="0" smtClean="0"/>
              <a:t>);</a:t>
            </a:r>
          </a:p>
          <a:p>
            <a:pPr marL="137160" indent="0" fontAlgn="base">
              <a:spcBef>
                <a:spcPts val="0"/>
              </a:spcBef>
              <a:buNone/>
            </a:pPr>
            <a:r>
              <a:rPr lang="ru-RU" sz="1300" dirty="0" smtClean="0"/>
              <a:t>9</a:t>
            </a:r>
            <a:r>
              <a:rPr lang="ru-RU" sz="1300" dirty="0"/>
              <a:t>. по передаче товаров в рамках договора займа в виде вещей;</a:t>
            </a:r>
          </a:p>
          <a:p>
            <a:pPr marL="137160" indent="0" fontAlgn="base">
              <a:spcBef>
                <a:spcPts val="0"/>
              </a:spcBef>
              <a:buNone/>
            </a:pPr>
            <a:r>
              <a:rPr lang="ru-RU" sz="1300" dirty="0" smtClean="0"/>
              <a:t>10</a:t>
            </a:r>
            <a:r>
              <a:rPr lang="ru-RU" sz="1300" dirty="0"/>
              <a:t>. по прочему выбытию товаров собственного производства, помещенных под таможенную процедуру беспошлинной торговли, в магазинах беспошлинной </a:t>
            </a:r>
            <a:r>
              <a:rPr lang="ru-RU" sz="1300" dirty="0" smtClean="0"/>
              <a:t>торговли;</a:t>
            </a:r>
            <a:endParaRPr lang="ru-RU" sz="1300" dirty="0"/>
          </a:p>
          <a:p>
            <a:pPr marL="137160" indent="0" fontAlgn="base">
              <a:spcBef>
                <a:spcPts val="0"/>
              </a:spcBef>
              <a:buNone/>
            </a:pPr>
            <a:r>
              <a:rPr lang="ru-RU" sz="1300" dirty="0" smtClean="0"/>
              <a:t>11</a:t>
            </a:r>
            <a:r>
              <a:rPr lang="ru-RU" sz="1300" dirty="0"/>
              <a:t>. по передаче имущественных прав на объекты интеллектуальной собственности;</a:t>
            </a:r>
          </a:p>
          <a:p>
            <a:pPr marL="137160" indent="0" fontAlgn="base">
              <a:spcBef>
                <a:spcPts val="0"/>
              </a:spcBef>
              <a:buNone/>
            </a:pPr>
            <a:r>
              <a:rPr lang="ru-RU" sz="1300" dirty="0" smtClean="0"/>
              <a:t>12</a:t>
            </a:r>
            <a:r>
              <a:rPr lang="ru-RU" sz="1300" dirty="0"/>
              <a:t>. по реализации имущества должника в рамках исполнительного производства, включая передачу имущества должника взыскателю;</a:t>
            </a:r>
          </a:p>
          <a:p>
            <a:pPr marL="137160" indent="0" fontAlgn="base">
              <a:spcBef>
                <a:spcPts val="0"/>
              </a:spcBef>
              <a:buNone/>
            </a:pPr>
            <a:r>
              <a:rPr lang="ru-RU" sz="1300" dirty="0" smtClean="0"/>
              <a:t>13</a:t>
            </a:r>
            <a:r>
              <a:rPr lang="ru-RU" sz="1300" dirty="0"/>
              <a:t>. по передаче имущества в безвозмездное пользование ссудополучателю;</a:t>
            </a:r>
          </a:p>
          <a:p>
            <a:pPr marL="137160" indent="0" fontAlgn="base">
              <a:spcBef>
                <a:spcPts val="0"/>
              </a:spcBef>
              <a:buNone/>
            </a:pPr>
            <a:r>
              <a:rPr lang="ru-RU" sz="1300" dirty="0" smtClean="0"/>
              <a:t>14</a:t>
            </a:r>
            <a:r>
              <a:rPr lang="ru-RU" sz="1300" dirty="0"/>
              <a:t>. по передаче абонентом </a:t>
            </a:r>
            <a:r>
              <a:rPr lang="ru-RU" sz="1300" dirty="0" err="1"/>
              <a:t>субабонентам</a:t>
            </a:r>
            <a:r>
              <a:rPr lang="ru-RU" sz="1300" dirty="0"/>
              <a:t> всех видов полученных энергии, газа, воды;</a:t>
            </a:r>
          </a:p>
          <a:p>
            <a:pPr fontAlgn="base">
              <a:spcBef>
                <a:spcPts val="0"/>
              </a:spcBef>
            </a:pPr>
            <a:r>
              <a:rPr lang="ru-RU" sz="1300" dirty="0" smtClean="0"/>
              <a:t>ввоз </a:t>
            </a:r>
            <a:r>
              <a:rPr lang="ru-RU" sz="1300" dirty="0"/>
              <a:t>товаров на территорию </a:t>
            </a:r>
            <a:r>
              <a:rPr lang="ru-RU" sz="1300" dirty="0" err="1" smtClean="0"/>
              <a:t>РБ</a:t>
            </a:r>
            <a:r>
              <a:rPr lang="ru-RU" sz="1300" dirty="0" smtClean="0"/>
              <a:t> и </a:t>
            </a:r>
            <a:r>
              <a:rPr lang="ru-RU" sz="1300" dirty="0"/>
              <a:t>(или) иные обстоятельства, с наличием которых </a:t>
            </a:r>
            <a:r>
              <a:rPr lang="ru-RU" sz="1300" dirty="0" err="1" smtClean="0"/>
              <a:t>НК</a:t>
            </a:r>
            <a:r>
              <a:rPr lang="ru-RU" sz="1300" dirty="0" smtClean="0"/>
              <a:t> </a:t>
            </a:r>
            <a:r>
              <a:rPr lang="ru-RU" sz="1300" dirty="0"/>
              <a:t>и (или) акты Президента </a:t>
            </a:r>
            <a:r>
              <a:rPr lang="ru-RU" sz="1300" dirty="0" err="1" smtClean="0"/>
              <a:t>РБ</a:t>
            </a:r>
            <a:r>
              <a:rPr lang="ru-RU" sz="1300" dirty="0" smtClean="0"/>
              <a:t>, </a:t>
            </a:r>
            <a:r>
              <a:rPr lang="ru-RU" sz="1300" dirty="0"/>
              <a:t>таможенное законодательство, международные договоры </a:t>
            </a:r>
            <a:r>
              <a:rPr lang="ru-RU" sz="1300" dirty="0" err="1" smtClean="0"/>
              <a:t>РБ</a:t>
            </a:r>
            <a:r>
              <a:rPr lang="ru-RU" sz="1300" dirty="0" smtClean="0"/>
              <a:t>, </a:t>
            </a:r>
            <a:r>
              <a:rPr lang="ru-RU" sz="1300" dirty="0"/>
              <a:t>составляющие право Евразийского экономического союза, связывают возникновение обязанности по уплате </a:t>
            </a:r>
            <a:r>
              <a:rPr lang="ru-RU" sz="1300" dirty="0" smtClean="0"/>
              <a:t>НДС.</a:t>
            </a:r>
            <a:endParaRPr lang="ru-RU" sz="1300" dirty="0"/>
          </a:p>
          <a:p>
            <a:pPr algn="just">
              <a:spcBef>
                <a:spcPts val="0"/>
              </a:spcBef>
            </a:pPr>
            <a:endParaRPr lang="ru-RU" sz="1200" dirty="0">
              <a:latin typeface="Times New Roman" pitchFamily="18" charset="0"/>
              <a:cs typeface="Times New Roman" pitchFamily="18" charset="0"/>
            </a:endParaRPr>
          </a:p>
        </p:txBody>
      </p:sp>
    </p:spTree>
    <p:extLst>
      <p:ext uri="{BB962C8B-B14F-4D97-AF65-F5344CB8AC3E}">
        <p14:creationId xmlns:p14="http://schemas.microsoft.com/office/powerpoint/2010/main" val="37823842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lstStyle/>
          <a:p>
            <a:pPr marL="0" indent="0" algn="just">
              <a:buNone/>
            </a:pPr>
            <a:r>
              <a:rPr lang="ru-RU" sz="2000" b="1" dirty="0">
                <a:latin typeface="Times New Roman" pitchFamily="18" charset="0"/>
                <a:cs typeface="Times New Roman" pitchFamily="18" charset="0"/>
              </a:rPr>
              <a:t>ВП=(прибыль от </a:t>
            </a:r>
            <a:r>
              <a:rPr lang="ru-RU" sz="2000" b="1" dirty="0" err="1">
                <a:latin typeface="Times New Roman" pitchFamily="18" charset="0"/>
                <a:cs typeface="Times New Roman" pitchFamily="18" charset="0"/>
              </a:rPr>
              <a:t>реализации+внереал</a:t>
            </a:r>
            <a:r>
              <a:rPr lang="ru-RU" sz="2000" b="1" dirty="0">
                <a:latin typeface="Times New Roman" pitchFamily="18" charset="0"/>
                <a:cs typeface="Times New Roman" pitchFamily="18" charset="0"/>
              </a:rPr>
              <a:t> доходы) – </a:t>
            </a:r>
            <a:r>
              <a:rPr lang="ru-RU" sz="2000" b="1" dirty="0" err="1">
                <a:latin typeface="Times New Roman" pitchFamily="18" charset="0"/>
                <a:cs typeface="Times New Roman" pitchFamily="18" charset="0"/>
              </a:rPr>
              <a:t>внереал</a:t>
            </a:r>
            <a:r>
              <a:rPr lang="ru-RU" sz="2000" b="1" dirty="0">
                <a:latin typeface="Times New Roman" pitchFamily="18" charset="0"/>
                <a:cs typeface="Times New Roman" pitchFamily="18" charset="0"/>
              </a:rPr>
              <a:t> расходы</a:t>
            </a:r>
          </a:p>
          <a:p>
            <a:pPr marL="0" indent="0">
              <a:buNone/>
            </a:pPr>
            <a:endParaRPr lang="ru-RU" dirty="0"/>
          </a:p>
        </p:txBody>
      </p:sp>
      <p:cxnSp>
        <p:nvCxnSpPr>
          <p:cNvPr id="7" name="Прямая со стрелкой 6"/>
          <p:cNvCxnSpPr/>
          <p:nvPr/>
        </p:nvCxnSpPr>
        <p:spPr>
          <a:xfrm flipH="1">
            <a:off x="1691680" y="620688"/>
            <a:ext cx="50405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539552" y="1340768"/>
            <a:ext cx="2304256"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smtClean="0">
                <a:latin typeface="Times New Roman" pitchFamily="18" charset="0"/>
                <a:cs typeface="Times New Roman" pitchFamily="18" charset="0"/>
              </a:rPr>
              <a:t>Ст.168</a:t>
            </a:r>
            <a:r>
              <a:rPr lang="ru-RU" b="1" dirty="0" smtClean="0">
                <a:latin typeface="Times New Roman" pitchFamily="18" charset="0"/>
                <a:cs typeface="Times New Roman" pitchFamily="18" charset="0"/>
              </a:rPr>
              <a:t> НК:</a:t>
            </a:r>
          </a:p>
          <a:p>
            <a:pPr algn="ctr"/>
            <a:r>
              <a:rPr lang="ru-RU" b="1" dirty="0" smtClean="0">
                <a:solidFill>
                  <a:schemeClr val="tx1"/>
                </a:solidFill>
                <a:latin typeface="Times New Roman" pitchFamily="18" charset="0"/>
                <a:cs typeface="Times New Roman" pitchFamily="18" charset="0"/>
              </a:rPr>
              <a:t>Прибыль от реализации </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Выручка от реализации на возмездной основе </a:t>
            </a:r>
            <a:r>
              <a:rPr lang="ru-RU" dirty="0" smtClean="0">
                <a:solidFill>
                  <a:srgbClr val="FF0000"/>
                </a:solidFill>
                <a:latin typeface="Times New Roman" pitchFamily="18" charset="0"/>
                <a:cs typeface="Times New Roman" pitchFamily="18" charset="0"/>
              </a:rPr>
              <a:t>–</a:t>
            </a:r>
            <a:r>
              <a:rPr lang="ru-RU" dirty="0" smtClean="0">
                <a:latin typeface="Times New Roman" pitchFamily="18" charset="0"/>
                <a:cs typeface="Times New Roman" pitchFamily="18" charset="0"/>
              </a:rPr>
              <a:t> налоги и сборы, исчисляемые из выручки </a:t>
            </a:r>
            <a:r>
              <a:rPr lang="ru-RU" dirty="0" smtClean="0">
                <a:solidFill>
                  <a:srgbClr val="FF0000"/>
                </a:solidFill>
                <a:latin typeface="Times New Roman" pitchFamily="18" charset="0"/>
                <a:cs typeface="Times New Roman" pitchFamily="18" charset="0"/>
              </a:rPr>
              <a:t>–</a:t>
            </a:r>
            <a:r>
              <a:rPr lang="ru-RU" dirty="0" smtClean="0">
                <a:latin typeface="Times New Roman" pitchFamily="18" charset="0"/>
                <a:cs typeface="Times New Roman" pitchFamily="18" charset="0"/>
              </a:rPr>
              <a:t> затраты по производству и реализации, учитываемые при налогообложении</a:t>
            </a:r>
          </a:p>
          <a:p>
            <a:pPr algn="ctr"/>
            <a:r>
              <a:rPr lang="ru-RU" dirty="0" smtClean="0">
                <a:latin typeface="Times New Roman" pitchFamily="18" charset="0"/>
                <a:cs typeface="Times New Roman" pitchFamily="18" charset="0"/>
              </a:rPr>
              <a:t>(</a:t>
            </a:r>
            <a:r>
              <a:rPr lang="ru-RU" dirty="0" err="1" smtClean="0">
                <a:solidFill>
                  <a:schemeClr val="tx1"/>
                </a:solidFill>
                <a:latin typeface="Times New Roman" pitchFamily="18" charset="0"/>
                <a:cs typeface="Times New Roman" pitchFamily="18" charset="0"/>
              </a:rPr>
              <a:t>ст.169</a:t>
            </a:r>
            <a:r>
              <a:rPr lang="ru-RU" dirty="0" smtClean="0">
                <a:solidFill>
                  <a:schemeClr val="tx1"/>
                </a:solidFill>
                <a:latin typeface="Times New Roman" pitchFamily="18" charset="0"/>
                <a:cs typeface="Times New Roman" pitchFamily="18" charset="0"/>
              </a:rPr>
              <a:t>, 170</a:t>
            </a:r>
            <a:r>
              <a:rPr lang="ru-RU" dirty="0" smtClean="0">
                <a:solidFill>
                  <a:srgbClr val="FF0000"/>
                </a:solidFill>
                <a:latin typeface="Times New Roman" pitchFamily="18" charset="0"/>
                <a:cs typeface="Times New Roman" pitchFamily="18" charset="0"/>
              </a:rPr>
              <a:t> </a:t>
            </a:r>
            <a:r>
              <a:rPr lang="ru-RU" dirty="0" smtClean="0">
                <a:latin typeface="Times New Roman" pitchFamily="18" charset="0"/>
                <a:cs typeface="Times New Roman" pitchFamily="18" charset="0"/>
              </a:rPr>
              <a:t>НК содержит их перечень)</a:t>
            </a:r>
            <a:endParaRPr lang="ru-RU" dirty="0">
              <a:latin typeface="Times New Roman" pitchFamily="18" charset="0"/>
              <a:cs typeface="Times New Roman" pitchFamily="18" charset="0"/>
            </a:endParaRPr>
          </a:p>
        </p:txBody>
      </p:sp>
      <p:cxnSp>
        <p:nvCxnSpPr>
          <p:cNvPr id="11" name="Прямая со стрелкой 10"/>
          <p:cNvCxnSpPr/>
          <p:nvPr/>
        </p:nvCxnSpPr>
        <p:spPr>
          <a:xfrm>
            <a:off x="4713790" y="620688"/>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Прямоугольник 12"/>
          <p:cNvSpPr/>
          <p:nvPr/>
        </p:nvSpPr>
        <p:spPr>
          <a:xfrm>
            <a:off x="3275856" y="1340768"/>
            <a:ext cx="2875869"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latin typeface="Times New Roman" pitchFamily="18" charset="0"/>
                <a:cs typeface="Times New Roman" pitchFamily="18" charset="0"/>
              </a:rPr>
              <a:t>доходы, полученные плательщиком при осуществлении своей деятельности и непосредственно не связанные с производством и реализацией </a:t>
            </a:r>
            <a:r>
              <a:rPr lang="ru-RU" sz="1400" b="1" dirty="0" smtClean="0">
                <a:latin typeface="Times New Roman" pitchFamily="18" charset="0"/>
                <a:cs typeface="Times New Roman" pitchFamily="18" charset="0"/>
              </a:rPr>
              <a:t>товаров:</a:t>
            </a:r>
          </a:p>
          <a:p>
            <a:pPr marL="285750" indent="-285750">
              <a:buFontTx/>
              <a:buChar char="-"/>
            </a:pPr>
            <a:r>
              <a:rPr lang="ru-RU" sz="1400" dirty="0" smtClean="0">
                <a:latin typeface="Times New Roman" pitchFamily="18" charset="0"/>
                <a:cs typeface="Times New Roman" pitchFamily="18" charset="0"/>
              </a:rPr>
              <a:t>дивиденды </a:t>
            </a:r>
            <a:r>
              <a:rPr lang="ru-RU" sz="1400" dirty="0">
                <a:latin typeface="Times New Roman" pitchFamily="18" charset="0"/>
                <a:cs typeface="Times New Roman" pitchFamily="18" charset="0"/>
              </a:rPr>
              <a:t>от источников за пределами Республики </a:t>
            </a:r>
            <a:r>
              <a:rPr lang="ru-RU" sz="1400" dirty="0" smtClean="0">
                <a:latin typeface="Times New Roman" pitchFamily="18" charset="0"/>
                <a:cs typeface="Times New Roman" pitchFamily="18" charset="0"/>
              </a:rPr>
              <a:t>Беларусь;</a:t>
            </a:r>
          </a:p>
          <a:p>
            <a:pPr marL="285750" indent="-285750">
              <a:buFontTx/>
              <a:buChar char="-"/>
            </a:pPr>
            <a:r>
              <a:rPr lang="ru-RU" sz="1400" dirty="0"/>
              <a:t>суммы неустоек (штрафов, пеней), суммы, причитающиеся к получению в результате применения иных мер ответственности за нарушение </a:t>
            </a:r>
            <a:r>
              <a:rPr lang="ru-RU" sz="1400" dirty="0" smtClean="0"/>
              <a:t>обязательств</a:t>
            </a:r>
            <a:r>
              <a:rPr lang="ru-RU" sz="1400" dirty="0" smtClean="0">
                <a:latin typeface="Times New Roman" pitchFamily="18" charset="0"/>
                <a:cs typeface="Times New Roman" pitchFamily="18" charset="0"/>
              </a:rPr>
              <a:t>;</a:t>
            </a:r>
          </a:p>
          <a:p>
            <a:pPr marL="285750" indent="-285750">
              <a:buFontTx/>
              <a:buChar char="-"/>
            </a:pPr>
            <a:r>
              <a:rPr lang="ru-RU" sz="1400" dirty="0"/>
              <a:t>стоимость безвозмездно полученных товаров (работ, услуг), имущественных прав, иных активов, суммы безвозмездно полученных денежных средств</a:t>
            </a:r>
            <a:r>
              <a:rPr lang="ru-RU" sz="1400" dirty="0" smtClean="0">
                <a:latin typeface="Times New Roman" pitchFamily="18" charset="0"/>
                <a:cs typeface="Times New Roman" pitchFamily="18" charset="0"/>
              </a:rPr>
              <a:t>;</a:t>
            </a:r>
          </a:p>
          <a:p>
            <a:pPr marL="285750" indent="-285750">
              <a:buFontTx/>
              <a:buChar char="-"/>
            </a:pPr>
            <a:r>
              <a:rPr lang="ru-RU" sz="1400" dirty="0"/>
              <a:t> </a:t>
            </a:r>
            <a:r>
              <a:rPr lang="ru-RU" sz="1400" dirty="0">
                <a:latin typeface="Times New Roman" pitchFamily="18" charset="0"/>
                <a:cs typeface="Times New Roman" pitchFamily="18" charset="0"/>
              </a:rPr>
              <a:t>доходы от операций по сдаче в </a:t>
            </a:r>
            <a:r>
              <a:rPr lang="ru-RU" sz="1400" dirty="0" smtClean="0">
                <a:latin typeface="Times New Roman" pitchFamily="18" charset="0"/>
                <a:cs typeface="Times New Roman" pitchFamily="18" charset="0"/>
              </a:rPr>
              <a:t>аренду и др. (</a:t>
            </a:r>
            <a:r>
              <a:rPr lang="ru-RU" sz="1400" dirty="0" err="1" smtClean="0">
                <a:latin typeface="Times New Roman" pitchFamily="18" charset="0"/>
                <a:cs typeface="Times New Roman" pitchFamily="18" charset="0"/>
              </a:rPr>
              <a:t>ст.174</a:t>
            </a:r>
            <a:r>
              <a:rPr lang="ru-RU" sz="1400" dirty="0" smtClean="0">
                <a:latin typeface="Times New Roman" pitchFamily="18" charset="0"/>
                <a:cs typeface="Times New Roman" pitchFamily="18" charset="0"/>
              </a:rPr>
              <a:t> НК)</a:t>
            </a:r>
            <a:endParaRPr lang="ru-RU" sz="1400" dirty="0">
              <a:latin typeface="Times New Roman" pitchFamily="18" charset="0"/>
              <a:cs typeface="Times New Roman" pitchFamily="18" charset="0"/>
            </a:endParaRPr>
          </a:p>
        </p:txBody>
      </p:sp>
      <p:cxnSp>
        <p:nvCxnSpPr>
          <p:cNvPr id="15" name="Прямая со стрелкой 14"/>
          <p:cNvCxnSpPr/>
          <p:nvPr/>
        </p:nvCxnSpPr>
        <p:spPr>
          <a:xfrm>
            <a:off x="7211012" y="656692"/>
            <a:ext cx="50405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Прямоугольник 15"/>
          <p:cNvSpPr/>
          <p:nvPr/>
        </p:nvSpPr>
        <p:spPr>
          <a:xfrm>
            <a:off x="6516216" y="1340768"/>
            <a:ext cx="2304256"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latin typeface="Times New Roman" pitchFamily="18" charset="0"/>
                <a:cs typeface="Times New Roman" pitchFamily="18" charset="0"/>
              </a:rPr>
              <a:t>расходы, потери, убытки, произведенные плательщиком для осуществления своей </a:t>
            </a:r>
            <a:r>
              <a:rPr lang="ru-RU" sz="1400" b="1" dirty="0" err="1" smtClean="0">
                <a:latin typeface="Times New Roman" pitchFamily="18" charset="0"/>
                <a:cs typeface="Times New Roman" pitchFamily="18" charset="0"/>
              </a:rPr>
              <a:t>деят-сти</a:t>
            </a:r>
            <a:r>
              <a:rPr lang="ru-RU" sz="1400" b="1" dirty="0" smtClean="0">
                <a:latin typeface="Times New Roman" pitchFamily="18" charset="0"/>
                <a:cs typeface="Times New Roman" pitchFamily="18" charset="0"/>
              </a:rPr>
              <a:t> </a:t>
            </a:r>
            <a:r>
              <a:rPr lang="ru-RU" sz="1400" b="1" dirty="0">
                <a:latin typeface="Times New Roman" pitchFamily="18" charset="0"/>
                <a:cs typeface="Times New Roman" pitchFamily="18" charset="0"/>
              </a:rPr>
              <a:t>и </a:t>
            </a:r>
            <a:r>
              <a:rPr lang="ru-RU" sz="1400" b="1" dirty="0" err="1" smtClean="0">
                <a:latin typeface="Times New Roman" pitchFamily="18" charset="0"/>
                <a:cs typeface="Times New Roman" pitchFamily="18" charset="0"/>
              </a:rPr>
              <a:t>непосред</a:t>
            </a:r>
            <a:r>
              <a:rPr lang="ru-RU" sz="1400" b="1" dirty="0" smtClean="0">
                <a:latin typeface="Times New Roman" pitchFamily="18" charset="0"/>
                <a:cs typeface="Times New Roman" pitchFamily="18" charset="0"/>
              </a:rPr>
              <a:t>-но </a:t>
            </a:r>
            <a:r>
              <a:rPr lang="ru-RU" sz="1400" b="1" dirty="0">
                <a:latin typeface="Times New Roman" pitchFamily="18" charset="0"/>
                <a:cs typeface="Times New Roman" pitchFamily="18" charset="0"/>
              </a:rPr>
              <a:t>не связанные с </a:t>
            </a:r>
            <a:r>
              <a:rPr lang="ru-RU" sz="1400" b="1" dirty="0" err="1" smtClean="0">
                <a:latin typeface="Times New Roman" pitchFamily="18" charset="0"/>
                <a:cs typeface="Times New Roman" pitchFamily="18" charset="0"/>
              </a:rPr>
              <a:t>произв-вом</a:t>
            </a:r>
            <a:r>
              <a:rPr lang="ru-RU" sz="1400" b="1" dirty="0" smtClean="0">
                <a:latin typeface="Times New Roman" pitchFamily="18" charset="0"/>
                <a:cs typeface="Times New Roman" pitchFamily="18" charset="0"/>
              </a:rPr>
              <a:t> </a:t>
            </a:r>
            <a:r>
              <a:rPr lang="ru-RU" sz="1400" b="1" dirty="0">
                <a:latin typeface="Times New Roman" pitchFamily="18" charset="0"/>
                <a:cs typeface="Times New Roman" pitchFamily="18" charset="0"/>
              </a:rPr>
              <a:t>и реализацией </a:t>
            </a:r>
            <a:r>
              <a:rPr lang="ru-RU" sz="1400" b="1" dirty="0" smtClean="0">
                <a:latin typeface="Times New Roman" pitchFamily="18" charset="0"/>
                <a:cs typeface="Times New Roman" pitchFamily="18" charset="0"/>
              </a:rPr>
              <a:t>товаров:</a:t>
            </a:r>
          </a:p>
          <a:p>
            <a:pPr marL="285750" indent="-285750">
              <a:buFontTx/>
              <a:buChar char="-"/>
            </a:pPr>
            <a:r>
              <a:rPr lang="ru-RU" sz="1400" dirty="0"/>
              <a:t>суммы неустоек (штрафов, пеней), суммы, подлежащие уплате в результате применения иных мер ответственности за нарушение обязательств</a:t>
            </a:r>
            <a:r>
              <a:rPr lang="ru-RU" sz="1400" dirty="0" smtClean="0">
                <a:latin typeface="Times New Roman" pitchFamily="18" charset="0"/>
                <a:cs typeface="Times New Roman" pitchFamily="18" charset="0"/>
              </a:rPr>
              <a:t>;</a:t>
            </a:r>
          </a:p>
          <a:p>
            <a:pPr marL="285750" indent="-285750">
              <a:buFontTx/>
              <a:buChar char="-"/>
            </a:pPr>
            <a:r>
              <a:rPr lang="ru-RU" sz="1400" dirty="0" smtClean="0">
                <a:latin typeface="Times New Roman" pitchFamily="18" charset="0"/>
                <a:cs typeface="Times New Roman" pitchFamily="18" charset="0"/>
              </a:rPr>
              <a:t>судебные расходы;</a:t>
            </a:r>
          </a:p>
          <a:p>
            <a:pPr marL="285750" indent="-285750">
              <a:buFontTx/>
              <a:buChar char="-"/>
            </a:pPr>
            <a:r>
              <a:rPr lang="ru-RU" sz="1400" dirty="0"/>
              <a:t>обязательные страховые взносы в бюджет государственного внебюджетного </a:t>
            </a:r>
            <a:r>
              <a:rPr lang="ru-RU" sz="1400" dirty="0" err="1" smtClean="0"/>
              <a:t>ФСЗН</a:t>
            </a:r>
            <a:r>
              <a:rPr lang="ru-RU" sz="1400" dirty="0" smtClean="0">
                <a:latin typeface="Times New Roman" pitchFamily="18" charset="0"/>
                <a:cs typeface="Times New Roman" pitchFamily="18" charset="0"/>
              </a:rPr>
              <a:t> и др. (</a:t>
            </a:r>
            <a:r>
              <a:rPr lang="ru-RU" sz="1400" dirty="0" err="1" smtClean="0">
                <a:latin typeface="Times New Roman" pitchFamily="18" charset="0"/>
                <a:cs typeface="Times New Roman" pitchFamily="18" charset="0"/>
              </a:rPr>
              <a:t>ст.175</a:t>
            </a:r>
            <a:r>
              <a:rPr lang="ru-RU" sz="1400" dirty="0" smtClean="0">
                <a:latin typeface="Times New Roman" pitchFamily="18" charset="0"/>
                <a:cs typeface="Times New Roman" pitchFamily="18" charset="0"/>
              </a:rPr>
              <a:t> НК)</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37907413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latin typeface="Times New Roman" pitchFamily="18" charset="0"/>
                <a:cs typeface="Times New Roman" pitchFamily="18" charset="0"/>
              </a:rPr>
              <a:t>Не являются объектом налогообложения налогом на </a:t>
            </a:r>
            <a:r>
              <a:rPr lang="ru-RU" sz="3200" b="1" dirty="0" smtClean="0">
                <a:latin typeface="Times New Roman" pitchFamily="18" charset="0"/>
                <a:cs typeface="Times New Roman" pitchFamily="18" charset="0"/>
              </a:rPr>
              <a:t>прибыль (</a:t>
            </a:r>
            <a:r>
              <a:rPr lang="ru-RU" sz="3200" b="1" dirty="0" err="1" smtClean="0">
                <a:latin typeface="Times New Roman" pitchFamily="18" charset="0"/>
                <a:cs typeface="Times New Roman" pitchFamily="18" charset="0"/>
              </a:rPr>
              <a:t>ст.167</a:t>
            </a:r>
            <a:r>
              <a:rPr lang="ru-RU" sz="3200" b="1" dirty="0" smtClean="0">
                <a:latin typeface="Times New Roman" pitchFamily="18" charset="0"/>
                <a:cs typeface="Times New Roman" pitchFamily="18" charset="0"/>
              </a:rPr>
              <a:t> НК):</a:t>
            </a:r>
            <a:endParaRPr lang="ru-RU" sz="3200" b="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55000" lnSpcReduction="20000"/>
          </a:bodyPr>
          <a:lstStyle/>
          <a:p>
            <a:pPr algn="just"/>
            <a:r>
              <a:rPr lang="ru-RU" sz="4000" dirty="0">
                <a:latin typeface="Times New Roman" pitchFamily="18" charset="0"/>
                <a:cs typeface="Times New Roman" pitchFamily="18" charset="0"/>
              </a:rPr>
              <a:t>доходы, получаемые эмитентами от размещения акций;</a:t>
            </a:r>
          </a:p>
          <a:p>
            <a:pPr algn="just"/>
            <a:r>
              <a:rPr lang="ru-RU" sz="4000" dirty="0" smtClean="0">
                <a:latin typeface="Times New Roman" pitchFamily="18" charset="0"/>
                <a:cs typeface="Times New Roman" pitchFamily="18" charset="0"/>
              </a:rPr>
              <a:t>прибыль </a:t>
            </a:r>
            <a:r>
              <a:rPr lang="ru-RU" sz="4000" dirty="0">
                <a:latin typeface="Times New Roman" pitchFamily="18" charset="0"/>
                <a:cs typeface="Times New Roman" pitchFamily="18" charset="0"/>
              </a:rPr>
              <a:t>от отчуждения находящегося в государственной собственности имущества, при котором полученные денежные средства подлежат направлению в </a:t>
            </a:r>
            <a:r>
              <a:rPr lang="ru-RU" sz="4000" dirty="0" smtClean="0">
                <a:latin typeface="Times New Roman" pitchFamily="18" charset="0"/>
                <a:cs typeface="Times New Roman" pitchFamily="18" charset="0"/>
              </a:rPr>
              <a:t>бюджет;</a:t>
            </a:r>
            <a:endParaRPr lang="ru-RU" sz="4000" dirty="0">
              <a:latin typeface="Times New Roman" pitchFamily="18" charset="0"/>
              <a:cs typeface="Times New Roman" pitchFamily="18" charset="0"/>
            </a:endParaRPr>
          </a:p>
          <a:p>
            <a:pPr algn="just"/>
            <a:r>
              <a:rPr lang="ru-RU" sz="4000" dirty="0" smtClean="0">
                <a:latin typeface="Times New Roman" pitchFamily="18" charset="0"/>
                <a:cs typeface="Times New Roman" pitchFamily="18" charset="0"/>
              </a:rPr>
              <a:t>прибыль </a:t>
            </a:r>
            <a:r>
              <a:rPr lang="ru-RU" sz="4000" dirty="0">
                <a:latin typeface="Times New Roman" pitchFamily="18" charset="0"/>
                <a:cs typeface="Times New Roman" pitchFamily="18" charset="0"/>
              </a:rPr>
              <a:t>от реализации предприятия как имущественного комплекса должника в процедуре конкурсного производства;</a:t>
            </a:r>
          </a:p>
          <a:p>
            <a:pPr algn="just"/>
            <a:r>
              <a:rPr lang="ru-RU" sz="4000" dirty="0" smtClean="0">
                <a:latin typeface="Times New Roman" pitchFamily="18" charset="0"/>
                <a:cs typeface="Times New Roman" pitchFamily="18" charset="0"/>
              </a:rPr>
              <a:t>прибыль </a:t>
            </a:r>
            <a:r>
              <a:rPr lang="ru-RU" sz="4000" dirty="0">
                <a:latin typeface="Times New Roman" pitchFamily="18" charset="0"/>
                <a:cs typeface="Times New Roman" pitchFamily="18" charset="0"/>
              </a:rPr>
              <a:t>государственных учреждений социального обслуживания, финансируемых из бюджета, от реализации изделий, изготовленных в рамках лечебно-трудовой деятельности и на занятиях в кружках по интересам, а также при проведении мероприятий по развитию доступных трудовых навыков инвалидов</a:t>
            </a:r>
            <a:r>
              <a:rPr lang="ru-RU" sz="4000" dirty="0" smtClean="0">
                <a:latin typeface="Times New Roman" pitchFamily="18" charset="0"/>
                <a:cs typeface="Times New Roman" pitchFamily="18" charset="0"/>
              </a:rPr>
              <a:t>;</a:t>
            </a:r>
          </a:p>
          <a:p>
            <a:pPr algn="just"/>
            <a:r>
              <a:rPr lang="ru-RU" sz="4000" dirty="0">
                <a:latin typeface="Times New Roman" pitchFamily="18" charset="0"/>
                <a:cs typeface="Times New Roman" pitchFamily="18" charset="0"/>
              </a:rPr>
              <a:t>доходы от оценки ценных бумаг по справедливой </a:t>
            </a:r>
            <a:r>
              <a:rPr lang="ru-RU" sz="4000" dirty="0" smtClean="0">
                <a:latin typeface="Times New Roman" pitchFamily="18" charset="0"/>
                <a:cs typeface="Times New Roman" pitchFamily="18" charset="0"/>
              </a:rPr>
              <a:t>стоимости.</a:t>
            </a:r>
            <a:endParaRPr lang="ru-RU" sz="4000" dirty="0">
              <a:latin typeface="Times New Roman" pitchFamily="18" charset="0"/>
              <a:cs typeface="Times New Roman" pitchFamily="18" charset="0"/>
            </a:endParaRPr>
          </a:p>
          <a:p>
            <a:endParaRPr lang="ru-RU" dirty="0"/>
          </a:p>
          <a:p>
            <a:endParaRPr lang="ru-RU" dirty="0"/>
          </a:p>
        </p:txBody>
      </p:sp>
    </p:spTree>
    <p:extLst>
      <p:ext uri="{BB962C8B-B14F-4D97-AF65-F5344CB8AC3E}">
        <p14:creationId xmlns:p14="http://schemas.microsoft.com/office/powerpoint/2010/main" val="32991003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Autofit/>
          </a:bodyPr>
          <a:lstStyle/>
          <a:p>
            <a:r>
              <a:rPr lang="ru-RU" sz="2800" dirty="0">
                <a:latin typeface="Times New Roman" pitchFamily="18" charset="0"/>
                <a:cs typeface="Times New Roman" pitchFamily="18" charset="0"/>
              </a:rPr>
              <a:t>От налогообложения налогом на прибыль </a:t>
            </a:r>
            <a:r>
              <a:rPr lang="ru-RU" sz="2800" dirty="0" smtClean="0">
                <a:latin typeface="Times New Roman" pitchFamily="18" charset="0"/>
                <a:cs typeface="Times New Roman" pitchFamily="18" charset="0"/>
              </a:rPr>
              <a:t>освобождаются (</a:t>
            </a:r>
            <a:r>
              <a:rPr lang="ru-RU" sz="2800" b="1" dirty="0" err="1" smtClean="0">
                <a:latin typeface="Times New Roman" pitchFamily="18" charset="0"/>
                <a:cs typeface="Times New Roman" pitchFamily="18" charset="0"/>
              </a:rPr>
              <a:t>ст.181</a:t>
            </a:r>
            <a:r>
              <a:rPr lang="ru-RU" sz="2800" b="1" dirty="0" smtClean="0">
                <a:latin typeface="Times New Roman" pitchFamily="18" charset="0"/>
                <a:cs typeface="Times New Roman" pitchFamily="18" charset="0"/>
              </a:rPr>
              <a:t> НК):</a:t>
            </a: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a:xfrm>
            <a:off x="457200" y="1052736"/>
            <a:ext cx="8229600" cy="5544616"/>
          </a:xfrm>
        </p:spPr>
        <p:txBody>
          <a:bodyPr>
            <a:noAutofit/>
          </a:bodyPr>
          <a:lstStyle/>
          <a:p>
            <a:r>
              <a:rPr lang="ru-RU" sz="1200" dirty="0">
                <a:cs typeface="Times New Roman" pitchFamily="18" charset="0"/>
              </a:rPr>
              <a:t>прибыль (в размере не более 10 процентов валовой прибыли, определенной за налоговый период, в котором передается прибыль), переданная зарегистрированным на территории Республики Беларусь организациям для строительства объектов физкультурно-спортивного назначения, бюджетным организациям здравоохранения, образования, культуры, физической культуры и спорта, религиозным организациям, учреждениям социального обслуживания, а также общественным объединениям «Белорусское общество инвалидов», «Белорусское общество глухих», «Белорусское товарищество инвалидов по зрению», «Республиканская ассоциация инвалидов-колясочников», «Белорусская ассоциация помощи детям-инвалидам и молодым инвалидам», Белорусскому детскому фонду, Белорусскому детскому хоспису, Белорусскому общественному объединению ветеранов, Белорусскому общественному объединению </a:t>
            </a:r>
            <a:r>
              <a:rPr lang="ru-RU" sz="1200" dirty="0" err="1">
                <a:cs typeface="Times New Roman" pitchFamily="18" charset="0"/>
              </a:rPr>
              <a:t>стомированных</a:t>
            </a:r>
            <a:r>
              <a:rPr lang="ru-RU" sz="1200" dirty="0">
                <a:cs typeface="Times New Roman" pitchFamily="18" charset="0"/>
              </a:rPr>
              <a:t>, Международному благотворительному фонду помощи детям «Шанс», Международному общественному объединению «Понимание», Белорусскому республиканскому общественному объединению инвалидов «Реабилитация», Международной общественной организации «</a:t>
            </a:r>
            <a:r>
              <a:rPr lang="ru-RU" sz="1200" dirty="0" err="1">
                <a:cs typeface="Times New Roman" pitchFamily="18" charset="0"/>
              </a:rPr>
              <a:t>SOS</a:t>
            </a:r>
            <a:r>
              <a:rPr lang="ru-RU" sz="1200" dirty="0">
                <a:cs typeface="Times New Roman" pitchFamily="18" charset="0"/>
              </a:rPr>
              <a:t>-Детские деревни», Белорусскому Обществу Красного Креста, общественному объединению «Белорусская ассоциация многодетных родителей», Международному общественному объединению «Взаимопонимание», унитарным предприятиям, собственниками имущества которых являются эти объединения, или использованная на оплату счетов за приобретенные и переданные указанным организациям товары (выполненные работы, оказанные услуги), имущественные прав;</a:t>
            </a:r>
            <a:endParaRPr lang="ru-RU" sz="1200" dirty="0" smtClean="0">
              <a:cs typeface="Times New Roman" pitchFamily="18" charset="0"/>
            </a:endParaRPr>
          </a:p>
          <a:p>
            <a:r>
              <a:rPr lang="ru-RU" sz="1200" dirty="0" smtClean="0">
                <a:cs typeface="Times New Roman" pitchFamily="18" charset="0"/>
              </a:rPr>
              <a:t>прибыль </a:t>
            </a:r>
            <a:r>
              <a:rPr lang="ru-RU" sz="1200" dirty="0">
                <a:cs typeface="Times New Roman" pitchFamily="18" charset="0"/>
              </a:rPr>
              <a:t>организаций от реализации произведенных ими протезно-ортопедических изделий (в том числе стоматологических протезов), средств реабилитации и обслуживания инвалидов;</a:t>
            </a:r>
          </a:p>
          <a:p>
            <a:r>
              <a:rPr lang="ru-RU" sz="1200" dirty="0" smtClean="0">
                <a:cs typeface="Times New Roman" pitchFamily="18" charset="0"/>
              </a:rPr>
              <a:t>валовая </a:t>
            </a:r>
            <a:r>
              <a:rPr lang="ru-RU" sz="1200" dirty="0">
                <a:cs typeface="Times New Roman" pitchFamily="18" charset="0"/>
              </a:rPr>
              <a:t>прибыль организаций уголовно-исполнительной системы и лечебно-трудовых профилакториев;</a:t>
            </a:r>
          </a:p>
          <a:p>
            <a:r>
              <a:rPr lang="ru-RU" sz="1200" dirty="0" err="1"/>
              <a:t>аловая</a:t>
            </a:r>
            <a:r>
              <a:rPr lang="ru-RU" sz="1200" dirty="0"/>
              <a:t> прибыль (кроме прибыли, полученной от торгово-закупочной и посреднической деятельности, а также доходов от сдачи имущества в аренду (передачи в финансовую аренду (лизинг)), иное возмездное или безвозмездное пользование имуществом) организаций, использующих труд инвалидов, если численность инвалидов в них в среднем за период составляет не менее </a:t>
            </a:r>
            <a:r>
              <a:rPr lang="ru-RU" sz="1200" dirty="0" smtClean="0"/>
              <a:t>30 </a:t>
            </a:r>
            <a:r>
              <a:rPr lang="ru-RU" sz="1200" dirty="0"/>
              <a:t>процентов численности работников в среднем за этот же </a:t>
            </a:r>
            <a:r>
              <a:rPr lang="ru-RU" sz="1200" dirty="0" smtClean="0"/>
              <a:t>период;</a:t>
            </a:r>
          </a:p>
          <a:p>
            <a:r>
              <a:rPr lang="ru-RU" sz="1200" dirty="0"/>
              <a:t>прибыль, полученная от реализации произведенных плательщиком продуктов питания для детей раннего и дошкольного возраста</a:t>
            </a:r>
            <a:r>
              <a:rPr lang="ru-RU" sz="1200" dirty="0" smtClean="0">
                <a:cs typeface="Times New Roman" pitchFamily="18" charset="0"/>
              </a:rPr>
              <a:t>;</a:t>
            </a:r>
          </a:p>
          <a:p>
            <a:r>
              <a:rPr lang="ru-RU" sz="1200" dirty="0" smtClean="0">
                <a:cs typeface="Times New Roman" pitchFamily="18" charset="0"/>
              </a:rPr>
              <a:t>прибыль </a:t>
            </a:r>
            <a:r>
              <a:rPr lang="ru-RU" sz="1200" dirty="0">
                <a:cs typeface="Times New Roman" pitchFamily="18" charset="0"/>
              </a:rPr>
              <a:t>учреждений образования от приносящей доходы </a:t>
            </a:r>
            <a:r>
              <a:rPr lang="ru-RU" sz="1200" dirty="0" smtClean="0">
                <a:cs typeface="Times New Roman" pitchFamily="18" charset="0"/>
              </a:rPr>
              <a:t>деятельности и др.</a:t>
            </a:r>
          </a:p>
          <a:p>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17900085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latin typeface="Times New Roman" pitchFamily="18" charset="0"/>
                <a:cs typeface="Times New Roman" pitchFamily="18" charset="0"/>
              </a:rPr>
              <a:t>Налоговая база налога на </a:t>
            </a:r>
            <a:r>
              <a:rPr lang="ru-RU" b="1" dirty="0" smtClean="0">
                <a:latin typeface="Times New Roman" pitchFamily="18" charset="0"/>
                <a:cs typeface="Times New Roman" pitchFamily="18" charset="0"/>
              </a:rPr>
              <a:t>прибыль (</a:t>
            </a:r>
            <a:r>
              <a:rPr lang="ru-RU" b="1" dirty="0" err="1" smtClean="0">
                <a:latin typeface="Times New Roman" pitchFamily="18" charset="0"/>
                <a:cs typeface="Times New Roman" pitchFamily="18" charset="0"/>
              </a:rPr>
              <a:t>ст.182</a:t>
            </a:r>
            <a:r>
              <a:rPr lang="ru-RU" b="1" dirty="0" smtClean="0">
                <a:latin typeface="Times New Roman" pitchFamily="18" charset="0"/>
                <a:cs typeface="Times New Roman" pitchFamily="18" charset="0"/>
              </a:rPr>
              <a:t> НК):</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70000" lnSpcReduction="20000"/>
          </a:bodyPr>
          <a:lstStyle/>
          <a:p>
            <a:pPr algn="just"/>
            <a:r>
              <a:rPr lang="ru-RU" dirty="0" smtClean="0">
                <a:latin typeface="Times New Roman" pitchFamily="18" charset="0"/>
                <a:cs typeface="Times New Roman" pitchFamily="18" charset="0"/>
              </a:rPr>
              <a:t>НБ – это денежное </a:t>
            </a:r>
            <a:r>
              <a:rPr lang="ru-RU" dirty="0">
                <a:latin typeface="Times New Roman" pitchFamily="18" charset="0"/>
                <a:cs typeface="Times New Roman" pitchFamily="18" charset="0"/>
              </a:rPr>
              <a:t>выражение валовой прибыли, подлежащей налогообложению</a:t>
            </a:r>
            <a:r>
              <a:rPr lang="ru-RU" dirty="0" smtClean="0">
                <a:latin typeface="Times New Roman" pitchFamily="18" charset="0"/>
                <a:cs typeface="Times New Roman" pitchFamily="18" charset="0"/>
              </a:rPr>
              <a:t>.</a:t>
            </a:r>
          </a:p>
          <a:p>
            <a:pPr algn="just"/>
            <a:r>
              <a:rPr lang="ru-RU" dirty="0">
                <a:latin typeface="Times New Roman" pitchFamily="18" charset="0"/>
                <a:cs typeface="Times New Roman" pitchFamily="18" charset="0"/>
              </a:rPr>
              <a:t>выручка (доход) белорусской организации от деятельности (источников) за пределами Республики Беларусь принимается в размере до удержания (уплаты) налогов (сборов, отчислений) согласно законодательству иностранного </a:t>
            </a:r>
            <a:r>
              <a:rPr lang="ru-RU" dirty="0" smtClean="0">
                <a:latin typeface="Times New Roman" pitchFamily="18" charset="0"/>
                <a:cs typeface="Times New Roman" pitchFamily="18" charset="0"/>
              </a:rPr>
              <a:t>государства.</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из выручки (дохода</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белорусской организации от деятельности (источников) за пределами Республики Беларусь подлежат вычету суммы налогов и сборов, включенных белорусской организацией в выручку (доход), согласно законодательству иностранного государства;</a:t>
            </a:r>
          </a:p>
          <a:p>
            <a:pPr algn="just"/>
            <a:r>
              <a:rPr lang="ru-RU" dirty="0">
                <a:latin typeface="Times New Roman" pitchFamily="18" charset="0"/>
                <a:cs typeface="Times New Roman" pitchFamily="18" charset="0"/>
              </a:rPr>
              <a:t>затраты по производству и реализации товаров (работ, услуг), имущественных прав и внереализационные расходы, учитываемые при налогообложении, произведенные в связи с осуществлением деятельности за пределами Республики Беларусь, принимаются белорусской организацией в соответствии с </a:t>
            </a:r>
            <a:r>
              <a:rPr lang="ru-RU" dirty="0" smtClean="0">
                <a:latin typeface="Times New Roman" pitchFamily="18" charset="0"/>
                <a:cs typeface="Times New Roman" pitchFamily="18" charset="0"/>
              </a:rPr>
              <a:t>НК.</a:t>
            </a: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011809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u-RU" b="1" dirty="0"/>
              <a:t> </a:t>
            </a:r>
            <a:r>
              <a:rPr lang="ru-RU" sz="3600" b="1" dirty="0">
                <a:latin typeface="Times New Roman" pitchFamily="18" charset="0"/>
                <a:cs typeface="Times New Roman" pitchFamily="18" charset="0"/>
              </a:rPr>
              <a:t>Ставки налога на </a:t>
            </a:r>
            <a:r>
              <a:rPr lang="ru-RU" sz="3600" b="1" dirty="0" smtClean="0">
                <a:latin typeface="Times New Roman" pitchFamily="18" charset="0"/>
                <a:cs typeface="Times New Roman" pitchFamily="18" charset="0"/>
              </a:rPr>
              <a:t>прибыль (</a:t>
            </a:r>
            <a:r>
              <a:rPr lang="ru-RU" sz="3600" b="1" dirty="0" err="1" smtClean="0">
                <a:latin typeface="Times New Roman" pitchFamily="18" charset="0"/>
                <a:cs typeface="Times New Roman" pitchFamily="18" charset="0"/>
              </a:rPr>
              <a:t>ст.184</a:t>
            </a:r>
            <a:r>
              <a:rPr lang="ru-RU" sz="3600" b="1" dirty="0" smtClean="0">
                <a:latin typeface="Times New Roman" pitchFamily="18" charset="0"/>
                <a:cs typeface="Times New Roman" pitchFamily="18" charset="0"/>
              </a:rPr>
              <a:t> НК):</a:t>
            </a:r>
            <a:endParaRPr lang="ru-RU" sz="3600" dirty="0">
              <a:latin typeface="Times New Roman" pitchFamily="18" charset="0"/>
              <a:cs typeface="Times New Roman" pitchFamily="18" charset="0"/>
            </a:endParaRPr>
          </a:p>
        </p:txBody>
      </p:sp>
      <p:sp>
        <p:nvSpPr>
          <p:cNvPr id="3" name="Объект 2"/>
          <p:cNvSpPr>
            <a:spLocks noGrp="1"/>
          </p:cNvSpPr>
          <p:nvPr>
            <p:ph idx="1"/>
          </p:nvPr>
        </p:nvSpPr>
        <p:spPr>
          <a:xfrm>
            <a:off x="457200" y="908720"/>
            <a:ext cx="8229600" cy="5544616"/>
          </a:xfrm>
        </p:spPr>
        <p:txBody>
          <a:bodyPr>
            <a:noAutofit/>
          </a:bodyPr>
          <a:lstStyle/>
          <a:p>
            <a:pPr algn="just"/>
            <a:r>
              <a:rPr lang="ru-RU" sz="1400" dirty="0" smtClean="0"/>
              <a:t>По </a:t>
            </a:r>
            <a:r>
              <a:rPr lang="ru-RU" sz="1400" dirty="0"/>
              <a:t>дивидендам</a:t>
            </a:r>
            <a:r>
              <a:rPr lang="ru-RU" sz="1400" dirty="0" smtClean="0"/>
              <a:t>, </a:t>
            </a:r>
            <a:r>
              <a:rPr lang="ru-RU" sz="1400" dirty="0"/>
              <a:t>а также по доходам учредителей (участников, акционеров) в виде курсовых разниц, возникающих при переоценке дебиторской задолженности по расчетам с иностранными организациями по причитающимся от них дивидендам, </a:t>
            </a:r>
            <a:r>
              <a:rPr lang="ru-RU" sz="1400" dirty="0" smtClean="0"/>
              <a:t>- </a:t>
            </a:r>
            <a:r>
              <a:rPr lang="ru-RU" sz="1400" u="sng" dirty="0" smtClean="0"/>
              <a:t>12 </a:t>
            </a:r>
            <a:r>
              <a:rPr lang="ru-RU" sz="1400" u="sng" dirty="0"/>
              <a:t>процентов</a:t>
            </a:r>
            <a:r>
              <a:rPr lang="ru-RU" sz="1400" dirty="0" smtClean="0"/>
              <a:t>.</a:t>
            </a:r>
          </a:p>
          <a:p>
            <a:pPr algn="just"/>
            <a:r>
              <a:rPr lang="ru-RU" sz="1400" dirty="0"/>
              <a:t>П</a:t>
            </a:r>
            <a:r>
              <a:rPr lang="ru-RU" sz="1400" dirty="0" smtClean="0"/>
              <a:t>о </a:t>
            </a:r>
            <a:r>
              <a:rPr lang="ru-RU" sz="1400" dirty="0"/>
              <a:t>дивидендам в случае, если в течение трех предшествующих календарных лет последовательно прибыль не распределялась между участниками (акционерами) белорусской организации – резидентами Республики Беларусь, </a:t>
            </a:r>
            <a:r>
              <a:rPr lang="ru-RU" sz="1400" dirty="0" smtClean="0"/>
              <a:t>- </a:t>
            </a:r>
            <a:r>
              <a:rPr lang="ru-RU" sz="1400" u="sng" dirty="0" smtClean="0"/>
              <a:t>6 процентов</a:t>
            </a:r>
            <a:r>
              <a:rPr lang="ru-RU" sz="1400" dirty="0" smtClean="0"/>
              <a:t>.</a:t>
            </a:r>
          </a:p>
          <a:p>
            <a:pPr algn="just"/>
            <a:r>
              <a:rPr lang="ru-RU" sz="1400" dirty="0" smtClean="0"/>
              <a:t>По </a:t>
            </a:r>
            <a:r>
              <a:rPr lang="ru-RU" sz="1400" dirty="0"/>
              <a:t>дивидендам в случае, если в течение пяти предшествующих календарных лет последовательно прибыль не распределялась между участниками (акционерами) белорусской организации – резидентами Республики Беларусь, </a:t>
            </a:r>
            <a:r>
              <a:rPr lang="ru-RU" sz="1400" dirty="0" smtClean="0"/>
              <a:t>- </a:t>
            </a:r>
            <a:r>
              <a:rPr lang="ru-RU" sz="1400" u="sng" dirty="0" smtClean="0"/>
              <a:t>0 </a:t>
            </a:r>
            <a:r>
              <a:rPr lang="ru-RU" sz="1400" u="sng" dirty="0"/>
              <a:t>процентов</a:t>
            </a:r>
            <a:r>
              <a:rPr lang="ru-RU" sz="1400" dirty="0"/>
              <a:t>.</a:t>
            </a:r>
            <a:endParaRPr lang="ru-RU" sz="1400" dirty="0" smtClean="0"/>
          </a:p>
          <a:p>
            <a:r>
              <a:rPr lang="ru-RU" sz="1400" dirty="0"/>
              <a:t>Научно-технологические парки, центры трансфера технологий, резиденты научно-технологических парков уплачивают налог на прибыль по ставке </a:t>
            </a:r>
            <a:r>
              <a:rPr lang="ru-RU" sz="1400" u="sng" dirty="0"/>
              <a:t>10 </a:t>
            </a:r>
            <a:r>
              <a:rPr lang="ru-RU" sz="1400" u="sng" dirty="0" smtClean="0"/>
              <a:t>процентов</a:t>
            </a:r>
            <a:r>
              <a:rPr lang="ru-RU" sz="1400" dirty="0" smtClean="0"/>
              <a:t>.</a:t>
            </a:r>
          </a:p>
          <a:p>
            <a:r>
              <a:rPr lang="ru-RU" sz="1400" dirty="0"/>
              <a:t>Прибыль организаций, полученная от реализации товаров собственного производства, включенных в перечень высокотехнологичных товаров, облагается налогом на прибыль по ставке </a:t>
            </a:r>
            <a:r>
              <a:rPr lang="ru-RU" sz="1400" u="sng" dirty="0"/>
              <a:t>10 </a:t>
            </a:r>
            <a:r>
              <a:rPr lang="ru-RU" sz="1400" u="sng" dirty="0" smtClean="0"/>
              <a:t>процентов</a:t>
            </a:r>
            <a:r>
              <a:rPr lang="ru-RU" sz="1400" dirty="0" smtClean="0"/>
              <a:t>.</a:t>
            </a:r>
          </a:p>
          <a:p>
            <a:r>
              <a:rPr lang="ru-RU" sz="1400" dirty="0"/>
              <a:t>Банки и страховые организации уплачивают налог на прибыль по ставке </a:t>
            </a:r>
            <a:r>
              <a:rPr lang="ru-RU" sz="1400" u="sng" dirty="0"/>
              <a:t>25 процентов</a:t>
            </a:r>
            <a:r>
              <a:rPr lang="ru-RU" sz="1400" dirty="0" smtClean="0"/>
              <a:t>.</a:t>
            </a:r>
          </a:p>
          <a:p>
            <a:r>
              <a:rPr lang="ru-RU" sz="1400" dirty="0"/>
              <a:t>Прибыль коммерческих организаций, включенных в реестр </a:t>
            </a:r>
            <a:r>
              <a:rPr lang="ru-RU" sz="1400" dirty="0" err="1"/>
              <a:t>микрофинансовых</a:t>
            </a:r>
            <a:r>
              <a:rPr lang="ru-RU" sz="1400" dirty="0"/>
              <a:t> организаций, полученная от регулярного предоставления </a:t>
            </a:r>
            <a:r>
              <a:rPr lang="ru-RU" sz="1400" dirty="0" err="1"/>
              <a:t>микрозаймов</a:t>
            </a:r>
            <a:r>
              <a:rPr lang="ru-RU" sz="1400" dirty="0"/>
              <a:t> физическим лицам под залог движимого имущества, предназначенного для личного, семейного или домашнего использования</a:t>
            </a:r>
            <a:r>
              <a:rPr lang="ru-RU" sz="1400" dirty="0" smtClean="0"/>
              <a:t>, - </a:t>
            </a:r>
            <a:r>
              <a:rPr lang="ru-RU" sz="1400" u="sng" dirty="0" smtClean="0"/>
              <a:t>25 процентов</a:t>
            </a:r>
            <a:r>
              <a:rPr lang="ru-RU" sz="1400" dirty="0" smtClean="0"/>
              <a:t>.</a:t>
            </a:r>
          </a:p>
          <a:p>
            <a:r>
              <a:rPr lang="ru-RU" sz="1400" dirty="0" smtClean="0"/>
              <a:t>Прибыль, полученная </a:t>
            </a:r>
            <a:r>
              <a:rPr lang="ru-RU" sz="1400" dirty="0" err="1"/>
              <a:t>форекс</a:t>
            </a:r>
            <a:r>
              <a:rPr lang="ru-RU" sz="1400" dirty="0"/>
              <a:t>–компанией, Национальным </a:t>
            </a:r>
            <a:r>
              <a:rPr lang="ru-RU" sz="1400" dirty="0" err="1"/>
              <a:t>форекс</a:t>
            </a:r>
            <a:r>
              <a:rPr lang="ru-RU" sz="1400" dirty="0"/>
              <a:t>–центром от деятельности по совершению операций с </a:t>
            </a:r>
            <a:r>
              <a:rPr lang="ru-RU" sz="1400" dirty="0" err="1"/>
              <a:t>беспоставочными</a:t>
            </a:r>
            <a:r>
              <a:rPr lang="ru-RU" sz="1400" dirty="0"/>
              <a:t> внебиржевыми финансовыми инструментами </a:t>
            </a:r>
            <a:r>
              <a:rPr lang="ru-RU" sz="1400" dirty="0" smtClean="0"/>
              <a:t>- </a:t>
            </a:r>
            <a:r>
              <a:rPr lang="ru-RU" sz="1400" u="sng" dirty="0"/>
              <a:t>25 </a:t>
            </a:r>
            <a:r>
              <a:rPr lang="ru-RU" sz="1400" u="sng" dirty="0" smtClean="0"/>
              <a:t>процентов</a:t>
            </a:r>
            <a:r>
              <a:rPr lang="ru-RU" sz="1400" dirty="0" smtClean="0"/>
              <a:t>  (</a:t>
            </a:r>
            <a:r>
              <a:rPr lang="ru-RU" sz="1400" dirty="0" err="1" smtClean="0"/>
              <a:t>утсановлено</a:t>
            </a:r>
            <a:r>
              <a:rPr lang="ru-RU" sz="1400" dirty="0"/>
              <a:t> </a:t>
            </a:r>
            <a:r>
              <a:rPr lang="ru-RU" sz="1400" dirty="0" err="1" smtClean="0"/>
              <a:t>пп.4.2</a:t>
            </a:r>
            <a:r>
              <a:rPr lang="ru-RU" sz="1400" dirty="0" smtClean="0"/>
              <a:t> Указа №503).</a:t>
            </a:r>
            <a:endParaRPr lang="ru-RU" sz="1400" dirty="0" smtClean="0"/>
          </a:p>
          <a:p>
            <a:r>
              <a:rPr lang="ru-RU" sz="1400" dirty="0" smtClean="0"/>
              <a:t>В остальных случаях – </a:t>
            </a:r>
            <a:r>
              <a:rPr lang="ru-RU" sz="1400" u="sng" dirty="0" smtClean="0"/>
              <a:t>18 процентов</a:t>
            </a:r>
            <a:r>
              <a:rPr lang="ru-RU" sz="1400" dirty="0" smtClean="0"/>
              <a:t>.</a:t>
            </a:r>
            <a:endParaRPr lang="ru-RU" sz="1400" dirty="0"/>
          </a:p>
        </p:txBody>
      </p:sp>
    </p:spTree>
    <p:extLst>
      <p:ext uri="{BB962C8B-B14F-4D97-AF65-F5344CB8AC3E}">
        <p14:creationId xmlns:p14="http://schemas.microsoft.com/office/powerpoint/2010/main" val="746465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latin typeface="Times New Roman" pitchFamily="18" charset="0"/>
                <a:cs typeface="Times New Roman" pitchFamily="18" charset="0"/>
              </a:rPr>
              <a:t>Налоговый и отчетный периоды налога на </a:t>
            </a:r>
            <a:r>
              <a:rPr lang="ru-RU" b="1" dirty="0" smtClean="0">
                <a:latin typeface="Times New Roman" pitchFamily="18" charset="0"/>
                <a:cs typeface="Times New Roman" pitchFamily="18" charset="0"/>
              </a:rPr>
              <a:t>прибыль (</a:t>
            </a:r>
            <a:r>
              <a:rPr lang="ru-RU" b="1" dirty="0" err="1" smtClean="0">
                <a:latin typeface="Times New Roman" pitchFamily="18" charset="0"/>
                <a:cs typeface="Times New Roman" pitchFamily="18" charset="0"/>
              </a:rPr>
              <a:t>ст.185</a:t>
            </a:r>
            <a:r>
              <a:rPr lang="ru-RU" b="1" dirty="0" smtClean="0">
                <a:latin typeface="Times New Roman" pitchFamily="18" charset="0"/>
                <a:cs typeface="Times New Roman" pitchFamily="18" charset="0"/>
              </a:rPr>
              <a:t> НК)</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r>
              <a:rPr lang="ru-RU" dirty="0">
                <a:latin typeface="Times New Roman" pitchFamily="18" charset="0"/>
                <a:cs typeface="Times New Roman" pitchFamily="18" charset="0"/>
              </a:rPr>
              <a:t>Налоговым периодом налога на прибыль признается </a:t>
            </a:r>
            <a:r>
              <a:rPr lang="ru-RU" u="sng" dirty="0">
                <a:latin typeface="Times New Roman" pitchFamily="18" charset="0"/>
                <a:cs typeface="Times New Roman" pitchFamily="18" charset="0"/>
              </a:rPr>
              <a:t>календарный </a:t>
            </a:r>
            <a:r>
              <a:rPr lang="ru-RU" u="sng" dirty="0" smtClean="0">
                <a:latin typeface="Times New Roman" pitchFamily="18" charset="0"/>
                <a:cs typeface="Times New Roman" pitchFamily="18" charset="0"/>
              </a:rPr>
              <a:t>год</a:t>
            </a:r>
            <a:r>
              <a:rPr lang="ru-RU" dirty="0" smtClean="0">
                <a:latin typeface="Times New Roman" pitchFamily="18" charset="0"/>
                <a:cs typeface="Times New Roman" pitchFamily="18" charset="0"/>
              </a:rPr>
              <a:t>.</a:t>
            </a:r>
          </a:p>
          <a:p>
            <a:r>
              <a:rPr lang="ru-RU" dirty="0">
                <a:latin typeface="Times New Roman" pitchFamily="18" charset="0"/>
                <a:cs typeface="Times New Roman" pitchFamily="18" charset="0"/>
              </a:rPr>
              <a:t>Отчетным периодом налога на прибыль с дивидендов, начисленных белорусскими организациями, признается </a:t>
            </a:r>
            <a:r>
              <a:rPr lang="ru-RU" u="sng" dirty="0">
                <a:latin typeface="Times New Roman" pitchFamily="18" charset="0"/>
                <a:cs typeface="Times New Roman" pitchFamily="18" charset="0"/>
              </a:rPr>
              <a:t>календарный </a:t>
            </a:r>
            <a:r>
              <a:rPr lang="ru-RU" u="sng" dirty="0" smtClean="0">
                <a:latin typeface="Times New Roman" pitchFamily="18" charset="0"/>
                <a:cs typeface="Times New Roman" pitchFamily="18" charset="0"/>
              </a:rPr>
              <a:t>месяц</a:t>
            </a:r>
            <a:r>
              <a:rPr lang="ru-RU" dirty="0" smtClean="0">
                <a:latin typeface="Times New Roman" pitchFamily="18" charset="0"/>
                <a:cs typeface="Times New Roman" pitchFamily="18" charset="0"/>
              </a:rPr>
              <a:t>, в остальных случаях – </a:t>
            </a:r>
            <a:r>
              <a:rPr lang="ru-RU" u="sng" dirty="0" smtClean="0">
                <a:latin typeface="Times New Roman" pitchFamily="18" charset="0"/>
                <a:cs typeface="Times New Roman" pitchFamily="18" charset="0"/>
              </a:rPr>
              <a:t>календарный квартал</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2387990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latin typeface="Times New Roman" pitchFamily="18" charset="0"/>
                <a:cs typeface="Times New Roman" pitchFamily="18" charset="0"/>
              </a:rPr>
              <a:t>Порядок исчисления налога на </a:t>
            </a:r>
            <a:r>
              <a:rPr lang="ru-RU" b="1" dirty="0" smtClean="0">
                <a:latin typeface="Times New Roman" pitchFamily="18" charset="0"/>
                <a:cs typeface="Times New Roman" pitchFamily="18" charset="0"/>
              </a:rPr>
              <a:t>прибыль (</a:t>
            </a:r>
            <a:r>
              <a:rPr lang="ru-RU" b="1" dirty="0" err="1" smtClean="0">
                <a:latin typeface="Times New Roman" pitchFamily="18" charset="0"/>
                <a:cs typeface="Times New Roman" pitchFamily="18" charset="0"/>
              </a:rPr>
              <a:t>ст.186</a:t>
            </a:r>
            <a:r>
              <a:rPr lang="ru-RU" b="1" dirty="0" smtClean="0">
                <a:latin typeface="Times New Roman" pitchFamily="18" charset="0"/>
                <a:cs typeface="Times New Roman" pitchFamily="18" charset="0"/>
              </a:rPr>
              <a:t> НК)</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buNone/>
            </a:pPr>
            <a:r>
              <a:rPr lang="ru-RU" dirty="0">
                <a:latin typeface="Times New Roman" pitchFamily="18" charset="0"/>
                <a:cs typeface="Times New Roman" pitchFamily="18" charset="0"/>
              </a:rPr>
              <a:t>Сумма налога на прибыль по итогам отчетного периода исчисляется нарастающим итогом с начала налогового периода как произведение налоговой базы, уменьшенной на сумму прибыли, освобождаемой от налогообложения, </a:t>
            </a:r>
            <a:r>
              <a:rPr lang="ru-RU" dirty="0" smtClean="0">
                <a:latin typeface="Times New Roman" pitchFamily="18" charset="0"/>
                <a:cs typeface="Times New Roman" pitchFamily="18" charset="0"/>
              </a:rPr>
              <a:t>и </a:t>
            </a:r>
            <a:r>
              <a:rPr lang="ru-RU" dirty="0">
                <a:latin typeface="Times New Roman" pitchFamily="18" charset="0"/>
                <a:cs typeface="Times New Roman" pitchFamily="18" charset="0"/>
              </a:rPr>
              <a:t>налоговой </a:t>
            </a:r>
            <a:r>
              <a:rPr lang="ru-RU" dirty="0" smtClean="0">
                <a:latin typeface="Times New Roman" pitchFamily="18" charset="0"/>
                <a:cs typeface="Times New Roman" pitchFamily="18" charset="0"/>
              </a:rPr>
              <a:t>ставки: </a:t>
            </a:r>
            <a:r>
              <a:rPr lang="en-US" b="1" dirty="0" smtClean="0">
                <a:latin typeface="Times New Roman" pitchFamily="18" charset="0"/>
                <a:cs typeface="Times New Roman" pitchFamily="18" charset="0"/>
              </a:rPr>
              <a:t>S</a:t>
            </a:r>
            <a:r>
              <a:rPr lang="ru-RU" b="1" dirty="0" smtClean="0">
                <a:latin typeface="Times New Roman" pitchFamily="18" charset="0"/>
                <a:cs typeface="Times New Roman" pitchFamily="18" charset="0"/>
              </a:rPr>
              <a:t>=(НБ-освобождаемая прибыль)∙НС</a:t>
            </a:r>
          </a:p>
          <a:p>
            <a:pPr marL="0" indent="0">
              <a:buNone/>
            </a:pPr>
            <a:r>
              <a:rPr lang="ru-RU" dirty="0">
                <a:latin typeface="Times New Roman" pitchFamily="18" charset="0"/>
                <a:cs typeface="Times New Roman" pitchFamily="18" charset="0"/>
              </a:rPr>
              <a:t>Сумма налога на прибыль с дивидендов</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исчисляется как произведение налоговой базы и налоговой </a:t>
            </a:r>
            <a:r>
              <a:rPr lang="ru-RU" dirty="0" smtClean="0">
                <a:latin typeface="Times New Roman" pitchFamily="18" charset="0"/>
                <a:cs typeface="Times New Roman" pitchFamily="18" charset="0"/>
              </a:rPr>
              <a:t>ставки: </a:t>
            </a:r>
            <a:r>
              <a:rPr lang="en-US" b="1" dirty="0">
                <a:latin typeface="Times New Roman" pitchFamily="18" charset="0"/>
                <a:cs typeface="Times New Roman" pitchFamily="18" charset="0"/>
              </a:rPr>
              <a:t>S</a:t>
            </a:r>
            <a:r>
              <a:rPr lang="ru-RU" b="1" dirty="0" smtClean="0">
                <a:latin typeface="Times New Roman" pitchFamily="18" charset="0"/>
                <a:cs typeface="Times New Roman" pitchFamily="18" charset="0"/>
              </a:rPr>
              <a:t>=НБ∙</a:t>
            </a:r>
            <a:r>
              <a:rPr lang="ru-RU" b="1" dirty="0">
                <a:latin typeface="Times New Roman" pitchFamily="18" charset="0"/>
                <a:cs typeface="Times New Roman" pitchFamily="18" charset="0"/>
              </a:rPr>
              <a:t>НС</a:t>
            </a:r>
          </a:p>
          <a:p>
            <a:pPr marL="0" indent="0">
              <a:buNone/>
            </a:pPr>
            <a:endParaRPr lang="ru-RU"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742343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Autofit/>
          </a:bodyPr>
          <a:lstStyle/>
          <a:p>
            <a:r>
              <a:rPr lang="ru-RU" sz="2400" b="1" dirty="0">
                <a:latin typeface="Times New Roman" pitchFamily="18" charset="0"/>
                <a:cs typeface="Times New Roman" pitchFamily="18" charset="0"/>
              </a:rPr>
              <a:t>Сроки представления налоговых деклараций (расчетов) и уплаты налога на </a:t>
            </a:r>
            <a:r>
              <a:rPr lang="ru-RU" sz="2400" b="1" dirty="0" smtClean="0">
                <a:latin typeface="Times New Roman" pitchFamily="18" charset="0"/>
                <a:cs typeface="Times New Roman" pitchFamily="18" charset="0"/>
              </a:rPr>
              <a:t>прибыль (</a:t>
            </a:r>
            <a:r>
              <a:rPr lang="ru-RU" sz="2400" b="1" dirty="0" err="1" smtClean="0">
                <a:latin typeface="Times New Roman" pitchFamily="18" charset="0"/>
                <a:cs typeface="Times New Roman" pitchFamily="18" charset="0"/>
              </a:rPr>
              <a:t>ст.186</a:t>
            </a:r>
            <a:r>
              <a:rPr lang="ru-RU" sz="2400" b="1" dirty="0" smtClean="0">
                <a:latin typeface="Times New Roman" pitchFamily="18" charset="0"/>
                <a:cs typeface="Times New Roman" pitchFamily="18" charset="0"/>
              </a:rPr>
              <a:t> НК)</a:t>
            </a: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a:xfrm>
            <a:off x="457200" y="1052736"/>
            <a:ext cx="8229600" cy="5472608"/>
          </a:xfrm>
        </p:spPr>
        <p:txBody>
          <a:bodyPr>
            <a:normAutofit fontScale="25000" lnSpcReduction="20000"/>
          </a:bodyPr>
          <a:lstStyle/>
          <a:p>
            <a:pPr algn="just"/>
            <a:r>
              <a:rPr lang="ru-RU" sz="5600" dirty="0">
                <a:latin typeface="Times New Roman" pitchFamily="18" charset="0"/>
                <a:cs typeface="Times New Roman" pitchFamily="18" charset="0"/>
              </a:rPr>
              <a:t>Налоговая декларация (расчет) по налогу на прибыль по итогам истекшего </a:t>
            </a:r>
            <a:r>
              <a:rPr lang="ru-RU" sz="5600" u="sng" dirty="0">
                <a:latin typeface="Times New Roman" pitchFamily="18" charset="0"/>
                <a:cs typeface="Times New Roman" pitchFamily="18" charset="0"/>
              </a:rPr>
              <a:t>отчетного периода </a:t>
            </a:r>
            <a:r>
              <a:rPr lang="ru-RU" sz="5600" dirty="0">
                <a:latin typeface="Times New Roman" pitchFamily="18" charset="0"/>
                <a:cs typeface="Times New Roman" pitchFamily="18" charset="0"/>
              </a:rPr>
              <a:t>представляется плательщиком в налоговые органы не позднее 20-го числа месяца, следующего за истекшим отчетным периодом, независимо от наличия либо отсутствия объектов </a:t>
            </a:r>
            <a:r>
              <a:rPr lang="ru-RU" sz="5600" dirty="0" smtClean="0">
                <a:latin typeface="Times New Roman" pitchFamily="18" charset="0"/>
                <a:cs typeface="Times New Roman" pitchFamily="18" charset="0"/>
              </a:rPr>
              <a:t>налогообложения.</a:t>
            </a:r>
            <a:endParaRPr lang="ru-RU" sz="5600" dirty="0">
              <a:latin typeface="Times New Roman" pitchFamily="18" charset="0"/>
              <a:cs typeface="Times New Roman" pitchFamily="18" charset="0"/>
            </a:endParaRPr>
          </a:p>
          <a:p>
            <a:pPr algn="just"/>
            <a:r>
              <a:rPr lang="ru-RU" sz="5600" dirty="0">
                <a:latin typeface="Times New Roman" pitchFamily="18" charset="0"/>
                <a:cs typeface="Times New Roman" pitchFamily="18" charset="0"/>
              </a:rPr>
              <a:t>Налоговая декларация (расчет) по налогу на прибыль за истекший </a:t>
            </a:r>
            <a:r>
              <a:rPr lang="ru-RU" sz="5600" u="sng" dirty="0">
                <a:latin typeface="Times New Roman" pitchFamily="18" charset="0"/>
                <a:cs typeface="Times New Roman" pitchFamily="18" charset="0"/>
              </a:rPr>
              <a:t>налоговый период </a:t>
            </a:r>
            <a:r>
              <a:rPr lang="ru-RU" sz="5600" dirty="0">
                <a:latin typeface="Times New Roman" pitchFamily="18" charset="0"/>
                <a:cs typeface="Times New Roman" pitchFamily="18" charset="0"/>
              </a:rPr>
              <a:t>представляется не позднее 20 марта года, следующего за истекшим налоговым </a:t>
            </a:r>
            <a:r>
              <a:rPr lang="ru-RU" sz="5600" dirty="0" smtClean="0">
                <a:latin typeface="Times New Roman" pitchFamily="18" charset="0"/>
                <a:cs typeface="Times New Roman" pitchFamily="18" charset="0"/>
              </a:rPr>
              <a:t>периодом</a:t>
            </a:r>
            <a:r>
              <a:rPr lang="ru-RU" sz="5600" dirty="0">
                <a:latin typeface="Times New Roman" pitchFamily="18" charset="0"/>
                <a:cs typeface="Times New Roman" pitchFamily="18" charset="0"/>
              </a:rPr>
              <a:t>, независимо от наличия либо отсутствия объектов налогообложения</a:t>
            </a:r>
            <a:r>
              <a:rPr lang="ru-RU" sz="5600" dirty="0" smtClean="0">
                <a:latin typeface="Times New Roman" pitchFamily="18" charset="0"/>
                <a:cs typeface="Times New Roman" pitchFamily="18" charset="0"/>
              </a:rPr>
              <a:t>.</a:t>
            </a:r>
          </a:p>
          <a:p>
            <a:pPr marL="137160" indent="0" algn="just">
              <a:buNone/>
            </a:pPr>
            <a:endParaRPr lang="ru-RU" sz="5600" dirty="0" smtClean="0">
              <a:latin typeface="Times New Roman" pitchFamily="18" charset="0"/>
              <a:cs typeface="Times New Roman" pitchFamily="18" charset="0"/>
            </a:endParaRPr>
          </a:p>
          <a:p>
            <a:pPr algn="just"/>
            <a:r>
              <a:rPr lang="ru-RU" sz="5600" dirty="0">
                <a:latin typeface="Times New Roman" pitchFamily="18" charset="0"/>
                <a:cs typeface="Times New Roman" pitchFamily="18" charset="0"/>
              </a:rPr>
              <a:t>Уплата налога на прибыль производится:</a:t>
            </a:r>
          </a:p>
          <a:p>
            <a:pPr marL="137160" indent="0" algn="just">
              <a:buNone/>
            </a:pPr>
            <a:r>
              <a:rPr lang="ru-RU" sz="5600" dirty="0" smtClean="0">
                <a:latin typeface="Times New Roman" pitchFamily="18" charset="0"/>
                <a:cs typeface="Times New Roman" pitchFamily="18" charset="0"/>
              </a:rPr>
              <a:t>- в </a:t>
            </a:r>
            <a:r>
              <a:rPr lang="ru-RU" sz="5600" dirty="0">
                <a:latin typeface="Times New Roman" pitchFamily="18" charset="0"/>
                <a:cs typeface="Times New Roman" pitchFamily="18" charset="0"/>
              </a:rPr>
              <a:t>течение налогового периода по итогам истекшего отчетного периода – не позднее 22-го числа месяца, следующего за истекшим отчетным периодом.</a:t>
            </a:r>
          </a:p>
          <a:p>
            <a:pPr marL="137160" indent="0" algn="just">
              <a:buNone/>
            </a:pPr>
            <a:r>
              <a:rPr lang="ru-RU" sz="5600" dirty="0" smtClean="0">
                <a:latin typeface="Times New Roman" pitchFamily="18" charset="0"/>
                <a:cs typeface="Times New Roman" pitchFamily="18" charset="0"/>
              </a:rPr>
              <a:t>- уплата </a:t>
            </a:r>
            <a:r>
              <a:rPr lang="ru-RU" sz="5600" dirty="0">
                <a:latin typeface="Times New Roman" pitchFamily="18" charset="0"/>
                <a:cs typeface="Times New Roman" pitchFamily="18" charset="0"/>
              </a:rPr>
              <a:t>налога на прибыль за четвертый квартал налогового периода производится не позднее 22 декабря этого периода в размере двух третей суммы налога на прибыль, исчисленной исходя из суммы налога на прибыль за третий квартал налогового периода с последующим перерасчетом в целом за налоговый период и исчислением суммы налога на прибыль к доплате или уменьшению не позднее 22 марта года, следующего за истекшим налоговым периодом;</a:t>
            </a:r>
          </a:p>
          <a:p>
            <a:pPr marL="137160" indent="0" algn="just">
              <a:buNone/>
            </a:pPr>
            <a:r>
              <a:rPr lang="ru-RU" sz="5600" dirty="0" smtClean="0">
                <a:latin typeface="Times New Roman" pitchFamily="18" charset="0"/>
                <a:cs typeface="Times New Roman" pitchFamily="18" charset="0"/>
              </a:rPr>
              <a:t>- по </a:t>
            </a:r>
            <a:r>
              <a:rPr lang="ru-RU" sz="5600" dirty="0">
                <a:latin typeface="Times New Roman" pitchFamily="18" charset="0"/>
                <a:cs typeface="Times New Roman" pitchFamily="18" charset="0"/>
              </a:rPr>
              <a:t>дивидендам, начисленным белорусскими организациями, налоговыми агентами не позднее 22-го числа месяца, следующего за месяцем, в котором были начислены дивиденды;</a:t>
            </a:r>
          </a:p>
          <a:p>
            <a:pPr algn="just">
              <a:buFontTx/>
              <a:buChar char="-"/>
            </a:pPr>
            <a:r>
              <a:rPr lang="ru-RU" sz="5600" dirty="0" smtClean="0">
                <a:latin typeface="Times New Roman" pitchFamily="18" charset="0"/>
                <a:cs typeface="Times New Roman" pitchFamily="18" charset="0"/>
              </a:rPr>
              <a:t>по </a:t>
            </a:r>
            <a:r>
              <a:rPr lang="ru-RU" sz="5600" dirty="0">
                <a:latin typeface="Times New Roman" pitchFamily="18" charset="0"/>
                <a:cs typeface="Times New Roman" pitchFamily="18" charset="0"/>
              </a:rPr>
              <a:t>итогам истекшего налогового периода – не позднее 22 марта года, следующего за истекшим налоговым периодом</a:t>
            </a:r>
            <a:r>
              <a:rPr lang="ru-RU" sz="5600" dirty="0" smtClean="0">
                <a:latin typeface="Times New Roman" pitchFamily="18" charset="0"/>
                <a:cs typeface="Times New Roman" pitchFamily="18" charset="0"/>
              </a:rPr>
              <a:t>.</a:t>
            </a:r>
          </a:p>
          <a:p>
            <a:pPr marL="137160" indent="0" algn="just">
              <a:buNone/>
            </a:pPr>
            <a:endParaRPr lang="ru-RU" sz="5600" dirty="0" smtClean="0">
              <a:latin typeface="Times New Roman" pitchFamily="18" charset="0"/>
              <a:cs typeface="Times New Roman" pitchFamily="18" charset="0"/>
            </a:endParaRPr>
          </a:p>
          <a:p>
            <a:pPr algn="just"/>
            <a:r>
              <a:rPr lang="ru-RU" sz="5600" dirty="0" smtClean="0">
                <a:latin typeface="Times New Roman" pitchFamily="18" charset="0"/>
                <a:cs typeface="Times New Roman" pitchFamily="18" charset="0"/>
              </a:rPr>
              <a:t>Бюджетными </a:t>
            </a:r>
            <a:r>
              <a:rPr lang="ru-RU" sz="5600" dirty="0">
                <a:latin typeface="Times New Roman" pitchFamily="18" charset="0"/>
                <a:cs typeface="Times New Roman" pitchFamily="18" charset="0"/>
              </a:rPr>
              <a:t>организациями, общественными и религиозными организациями (объединениями), республиканскими государственно-общественными объединениями, иными некоммерческими организациями, за исключением потребительских обществ и их союзов, являющихся субъектами торговли, налоговая декларация (расчет) по налогу на прибыль за истекший налоговый период представляется не позднее 20 марта и налог на прибыль уплачивается не позднее 22 марта года, следующего за истекшим налоговым периодом.</a:t>
            </a:r>
          </a:p>
          <a:p>
            <a:pPr algn="just"/>
            <a:endParaRPr lang="ru-RU" sz="5600" dirty="0">
              <a:latin typeface="Times New Roman" pitchFamily="18" charset="0"/>
              <a:cs typeface="Times New Roman" pitchFamily="18" charset="0"/>
            </a:endParaRPr>
          </a:p>
          <a:p>
            <a:endParaRPr lang="ru-RU" dirty="0"/>
          </a:p>
          <a:p>
            <a:endParaRPr lang="ru-RU" dirty="0"/>
          </a:p>
        </p:txBody>
      </p:sp>
    </p:spTree>
    <p:extLst>
      <p:ext uri="{BB962C8B-B14F-4D97-AF65-F5344CB8AC3E}">
        <p14:creationId xmlns:p14="http://schemas.microsoft.com/office/powerpoint/2010/main" val="2291923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normAutofit/>
          </a:bodyPr>
          <a:lstStyle/>
          <a:p>
            <a:r>
              <a:rPr lang="ru-RU" sz="2400" dirty="0">
                <a:latin typeface="Times New Roman" pitchFamily="18" charset="0"/>
                <a:cs typeface="Times New Roman" pitchFamily="18" charset="0"/>
              </a:rPr>
              <a:t>Сроки представления налоговых деклараций (расчетов) и уплаты налога на прибыль (</a:t>
            </a:r>
            <a:r>
              <a:rPr lang="ru-RU" sz="2400" dirty="0" err="1">
                <a:latin typeface="Times New Roman" pitchFamily="18" charset="0"/>
                <a:cs typeface="Times New Roman" pitchFamily="18" charset="0"/>
              </a:rPr>
              <a:t>ст.186</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НК</a:t>
            </a:r>
            <a:r>
              <a:rPr lang="ru-RU" sz="2400" dirty="0">
                <a:latin typeface="Times New Roman" pitchFamily="18" charset="0"/>
                <a:cs typeface="Times New Roman" pitchFamily="18" charset="0"/>
              </a:rPr>
              <a:t>)</a:t>
            </a:r>
            <a:endParaRPr lang="ru-RU" sz="2400" dirty="0"/>
          </a:p>
        </p:txBody>
      </p:sp>
      <p:sp>
        <p:nvSpPr>
          <p:cNvPr id="3" name="Прямоугольник 2"/>
          <p:cNvSpPr/>
          <p:nvPr/>
        </p:nvSpPr>
        <p:spPr>
          <a:xfrm>
            <a:off x="539552" y="1268760"/>
            <a:ext cx="8064896" cy="3139321"/>
          </a:xfrm>
          <a:prstGeom prst="rect">
            <a:avLst/>
          </a:prstGeom>
        </p:spPr>
        <p:txBody>
          <a:bodyPr wrap="square">
            <a:spAutoFit/>
          </a:bodyPr>
          <a:lstStyle/>
          <a:p>
            <a:pPr algn="just"/>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Сумма </a:t>
            </a:r>
            <a:r>
              <a:rPr lang="ru-RU" dirty="0">
                <a:latin typeface="Times New Roman" pitchFamily="18" charset="0"/>
                <a:cs typeface="Times New Roman" pitchFamily="18" charset="0"/>
              </a:rPr>
              <a:t>налога на прибыль с дивидендов удерживается и перечисляется в бюджет белорусскими организациями, начислившими дивиденды. Такие белорусские организации признаются налоговыми агентами.</a:t>
            </a:r>
          </a:p>
          <a:p>
            <a:pPr algn="just"/>
            <a:r>
              <a:rPr lang="ru-RU" dirty="0">
                <a:latin typeface="Times New Roman" pitchFamily="18" charset="0"/>
                <a:cs typeface="Times New Roman" pitchFamily="18" charset="0"/>
              </a:rPr>
              <a:t>Налоговая декларация (расчет) по суммам налога на прибыль с дивидендов, начисленных белорусскими организациями, представляется в налоговые органы налоговыми агентами не позднее 20-го числа месяца, следующего за месяцем, в котором были начислены дивиденды.</a:t>
            </a:r>
          </a:p>
          <a:p>
            <a:pPr algn="just"/>
            <a:r>
              <a:rPr lang="ru-RU" dirty="0">
                <a:latin typeface="Times New Roman" pitchFamily="18" charset="0"/>
                <a:cs typeface="Times New Roman" pitchFamily="18" charset="0"/>
              </a:rPr>
              <a:t>Перечисление в бюджет сумм налога на прибыль по дивидендам производится налоговыми агентами не позднее 22-го числа месяца, следующего за месяцем, в котором были начислены дивиденды.</a:t>
            </a:r>
          </a:p>
        </p:txBody>
      </p:sp>
    </p:spTree>
    <p:extLst>
      <p:ext uri="{BB962C8B-B14F-4D97-AF65-F5344CB8AC3E}">
        <p14:creationId xmlns:p14="http://schemas.microsoft.com/office/powerpoint/2010/main" val="89854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a:bodyPr>
          <a:lstStyle/>
          <a:p>
            <a:r>
              <a:rPr lang="ru-RU" sz="2400" b="1" dirty="0">
                <a:latin typeface="Times New Roman" pitchFamily="18" charset="0"/>
                <a:cs typeface="Times New Roman" pitchFamily="18" charset="0"/>
              </a:rPr>
              <a:t>Устранение двойного </a:t>
            </a:r>
            <a:r>
              <a:rPr lang="ru-RU" sz="2400" b="1" dirty="0" smtClean="0">
                <a:latin typeface="Times New Roman" pitchFamily="18" charset="0"/>
                <a:cs typeface="Times New Roman" pitchFamily="18" charset="0"/>
              </a:rPr>
              <a:t>налогообложения (ст. 187 НК)</a:t>
            </a: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a:xfrm>
            <a:off x="457200" y="836712"/>
            <a:ext cx="8229600" cy="5688632"/>
          </a:xfrm>
        </p:spPr>
        <p:txBody>
          <a:bodyPr>
            <a:noAutofit/>
          </a:bodyPr>
          <a:lstStyle/>
          <a:p>
            <a:pPr marL="0" indent="0" algn="just">
              <a:spcBef>
                <a:spcPts val="0"/>
              </a:spcBef>
              <a:buNone/>
            </a:pPr>
            <a:r>
              <a:rPr lang="ru-RU" sz="1400" kern="0" dirty="0">
                <a:latin typeface="Times New Roman" pitchFamily="18" charset="0"/>
                <a:cs typeface="Times New Roman" pitchFamily="18" charset="0"/>
              </a:rPr>
              <a:t>Фактически уплаченные (удержанные) в соответствии с законодательством иностранного государства суммы налога на прибыль (доход) в отношении дохода, полученного в этом иностранном государстве, зачитываются белорусской организацией при уплате налога на прибыль в Республике </a:t>
            </a:r>
            <a:r>
              <a:rPr lang="ru-RU" sz="1400" kern="0" dirty="0" smtClean="0">
                <a:latin typeface="Times New Roman" pitchFamily="18" charset="0"/>
                <a:cs typeface="Times New Roman" pitchFamily="18" charset="0"/>
              </a:rPr>
              <a:t>Беларусь.</a:t>
            </a:r>
            <a:endParaRPr lang="ru-RU" sz="1400" kern="0" dirty="0">
              <a:latin typeface="Times New Roman" pitchFamily="18" charset="0"/>
              <a:cs typeface="Times New Roman" pitchFamily="18" charset="0"/>
            </a:endParaRPr>
          </a:p>
          <a:p>
            <a:pPr marL="0" indent="0" algn="just">
              <a:spcBef>
                <a:spcPts val="0"/>
              </a:spcBef>
              <a:buNone/>
            </a:pPr>
            <a:r>
              <a:rPr lang="ru-RU" sz="1400" kern="0" dirty="0" smtClean="0">
                <a:latin typeface="Times New Roman" pitchFamily="18" charset="0"/>
                <a:cs typeface="Times New Roman" pitchFamily="18" charset="0"/>
              </a:rPr>
              <a:t>Доходом, полученным в иностранном государстве, признается доход (выручка) белорусской организации, в связи с которым в соответствии с законодательством иностранного государства, а при наличии международного договора Республики Беларусь по вопросам налогообложения – в соответствии с его положениями производится налогообложение налогом на прибыль (доход) в иностранном государстве.</a:t>
            </a:r>
          </a:p>
          <a:p>
            <a:pPr marL="0" indent="0" algn="just">
              <a:spcBef>
                <a:spcPts val="0"/>
              </a:spcBef>
              <a:buNone/>
            </a:pPr>
            <a:r>
              <a:rPr lang="ru-RU" sz="1400" kern="0" dirty="0">
                <a:latin typeface="Times New Roman" pitchFamily="18" charset="0"/>
                <a:cs typeface="Times New Roman" pitchFamily="18" charset="0"/>
              </a:rPr>
              <a:t>Уплаченная (удержанная) в соответствии с законодательством иностранного государства и (или) международным договором Республики Беларусь по вопросам налогообложения сумма налога на прибыль (доход) пересчитывается в белорусские рубли по официальному курсу, установленному Национальным банком Республики Беларусь на дату внесения налога в бюджет иностранного государства.</a:t>
            </a:r>
          </a:p>
          <a:p>
            <a:pPr marL="0" indent="0" algn="just">
              <a:spcBef>
                <a:spcPts val="0"/>
              </a:spcBef>
              <a:buNone/>
            </a:pPr>
            <a:r>
              <a:rPr lang="ru-RU" sz="1400" kern="0" dirty="0" smtClean="0">
                <a:latin typeface="Times New Roman" pitchFamily="18" charset="0"/>
                <a:cs typeface="Times New Roman" pitchFamily="18" charset="0"/>
              </a:rPr>
              <a:t>Зачет </a:t>
            </a:r>
            <a:r>
              <a:rPr lang="ru-RU" sz="1400" kern="0" dirty="0">
                <a:latin typeface="Times New Roman" pitchFamily="18" charset="0"/>
                <a:cs typeface="Times New Roman" pitchFamily="18" charset="0"/>
              </a:rPr>
              <a:t>осуществляется в том налоговом периоде, в котором белорусской организацией представлена в налоговый орган по месту постановки на учет справка (иной документ) налогового органа (иной компетентной службы, в функции которой входит взимание налогов) иностранного государства, подтверждающая факт уплаты этой суммы налога в этом </a:t>
            </a:r>
            <a:r>
              <a:rPr lang="ru-RU" sz="1400" kern="0" dirty="0" smtClean="0">
                <a:latin typeface="Times New Roman" pitchFamily="18" charset="0"/>
                <a:cs typeface="Times New Roman" pitchFamily="18" charset="0"/>
              </a:rPr>
              <a:t>государстве.</a:t>
            </a:r>
            <a:endParaRPr lang="ru-RU" sz="1400" kern="0" dirty="0">
              <a:latin typeface="Times New Roman" pitchFamily="18" charset="0"/>
              <a:cs typeface="Times New Roman" pitchFamily="18" charset="0"/>
            </a:endParaRPr>
          </a:p>
          <a:p>
            <a:pPr marL="0" indent="0" algn="just">
              <a:spcBef>
                <a:spcPts val="0"/>
              </a:spcBef>
              <a:buNone/>
            </a:pPr>
            <a:r>
              <a:rPr lang="ru-RU" sz="1400" kern="0" dirty="0" smtClean="0">
                <a:latin typeface="Times New Roman" pitchFamily="18" charset="0"/>
                <a:cs typeface="Times New Roman" pitchFamily="18" charset="0"/>
              </a:rPr>
              <a:t>Зачет </a:t>
            </a:r>
            <a:r>
              <a:rPr lang="ru-RU" sz="1400" kern="0" dirty="0">
                <a:latin typeface="Times New Roman" pitchFamily="18" charset="0"/>
                <a:cs typeface="Times New Roman" pitchFamily="18" charset="0"/>
              </a:rPr>
              <a:t>суммы налога на прибыль (доход), уплаченной (удержанной) в соответствии с законодательством иностранного государства и (или) международным договором Республики Беларусь по вопросам налогообложения в отношении дохода, полученного в иностранном </a:t>
            </a:r>
            <a:r>
              <a:rPr lang="ru-RU" sz="1400" kern="0" dirty="0" smtClean="0">
                <a:latin typeface="Times New Roman" pitchFamily="18" charset="0"/>
                <a:cs typeface="Times New Roman" pitchFamily="18" charset="0"/>
              </a:rPr>
              <a:t>государстве:</a:t>
            </a:r>
          </a:p>
          <a:p>
            <a:pPr marL="0" indent="0" algn="just">
              <a:spcBef>
                <a:spcPts val="0"/>
              </a:spcBef>
              <a:buNone/>
            </a:pPr>
            <a:r>
              <a:rPr lang="ru-RU" sz="1400" kern="0" dirty="0" smtClean="0">
                <a:latin typeface="Times New Roman" pitchFamily="18" charset="0"/>
                <a:cs typeface="Times New Roman" pitchFamily="18" charset="0"/>
              </a:rPr>
              <a:t>- производится </a:t>
            </a:r>
            <a:r>
              <a:rPr lang="ru-RU" sz="1400" kern="0" dirty="0">
                <a:latin typeface="Times New Roman" pitchFamily="18" charset="0"/>
                <a:cs typeface="Times New Roman" pitchFamily="18" charset="0"/>
              </a:rPr>
              <a:t>в пределах уплаченной (уплачиваемой) в Республике Беларусь суммы налога на прибыль в отношении этого дохода;</a:t>
            </a:r>
          </a:p>
          <a:p>
            <a:pPr marL="0" indent="0" algn="just">
              <a:spcBef>
                <a:spcPts val="0"/>
              </a:spcBef>
              <a:buNone/>
            </a:pPr>
            <a:r>
              <a:rPr lang="ru-RU" sz="1400" kern="0" dirty="0" smtClean="0">
                <a:latin typeface="Times New Roman" pitchFamily="18" charset="0"/>
                <a:cs typeface="Times New Roman" pitchFamily="18" charset="0"/>
              </a:rPr>
              <a:t>- не </a:t>
            </a:r>
            <a:r>
              <a:rPr lang="ru-RU" sz="1400" kern="0" dirty="0">
                <a:latin typeface="Times New Roman" pitchFamily="18" charset="0"/>
                <a:cs typeface="Times New Roman" pitchFamily="18" charset="0"/>
              </a:rPr>
              <a:t>может превышать сумму налога на прибыль, уплаченную в отношении этого дохода за календарный год, в котором он получен;</a:t>
            </a:r>
          </a:p>
          <a:p>
            <a:pPr marL="0" indent="0" algn="just">
              <a:spcBef>
                <a:spcPts val="0"/>
              </a:spcBef>
              <a:buNone/>
            </a:pPr>
            <a:r>
              <a:rPr lang="ru-RU" sz="1400" kern="0" dirty="0" smtClean="0">
                <a:latin typeface="Times New Roman" pitchFamily="18" charset="0"/>
                <a:cs typeface="Times New Roman" pitchFamily="18" charset="0"/>
              </a:rPr>
              <a:t>- не </a:t>
            </a:r>
            <a:r>
              <a:rPr lang="ru-RU" sz="1400" kern="0" dirty="0">
                <a:latin typeface="Times New Roman" pitchFamily="18" charset="0"/>
                <a:cs typeface="Times New Roman" pitchFamily="18" charset="0"/>
              </a:rPr>
              <a:t>может превышать сумму налога на прибыль, причитающуюся к уплате в соответствии с международным договором Республики Беларусь по вопросам налогообложения (при его наличии).</a:t>
            </a:r>
          </a:p>
          <a:p>
            <a:pPr marL="0" indent="0" algn="just">
              <a:spcBef>
                <a:spcPts val="0"/>
              </a:spcBef>
              <a:buNone/>
            </a:pPr>
            <a:endParaRPr lang="ru-RU" sz="1500" kern="0" dirty="0">
              <a:latin typeface="Times New Roman" pitchFamily="18" charset="0"/>
              <a:cs typeface="Times New Roman" pitchFamily="18" charset="0"/>
            </a:endParaRPr>
          </a:p>
        </p:txBody>
      </p:sp>
    </p:spTree>
    <p:extLst>
      <p:ext uri="{BB962C8B-B14F-4D97-AF65-F5344CB8AC3E}">
        <p14:creationId xmlns:p14="http://schemas.microsoft.com/office/powerpoint/2010/main" val="2120265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dirty="0"/>
              <a:t> </a:t>
            </a:r>
            <a:r>
              <a:rPr lang="ru-RU" sz="2900" b="1" dirty="0">
                <a:latin typeface="Times New Roman" pitchFamily="18" charset="0"/>
                <a:cs typeface="Times New Roman" pitchFamily="18" charset="0"/>
              </a:rPr>
              <a:t>Объектами налогообложения </a:t>
            </a:r>
            <a:r>
              <a:rPr lang="ru-RU" sz="2900" b="1" dirty="0" smtClean="0">
                <a:latin typeface="Times New Roman" pitchFamily="18" charset="0"/>
                <a:cs typeface="Times New Roman" pitchFamily="18" charset="0"/>
              </a:rPr>
              <a:t>НДС </a:t>
            </a:r>
            <a:r>
              <a:rPr lang="ru-RU" sz="2900" b="1" dirty="0">
                <a:latin typeface="Times New Roman" pitchFamily="18" charset="0"/>
                <a:cs typeface="Times New Roman" pitchFamily="18" charset="0"/>
              </a:rPr>
              <a:t>не признаются:</a:t>
            </a:r>
          </a:p>
        </p:txBody>
      </p:sp>
      <p:sp>
        <p:nvSpPr>
          <p:cNvPr id="3" name="Объект 2"/>
          <p:cNvSpPr>
            <a:spLocks noGrp="1"/>
          </p:cNvSpPr>
          <p:nvPr>
            <p:ph idx="1"/>
          </p:nvPr>
        </p:nvSpPr>
        <p:spPr>
          <a:xfrm>
            <a:off x="457200" y="908720"/>
            <a:ext cx="8229600" cy="5688632"/>
          </a:xfrm>
        </p:spPr>
        <p:txBody>
          <a:bodyPr>
            <a:normAutofit fontScale="25000" lnSpcReduction="20000"/>
          </a:bodyPr>
          <a:lstStyle/>
          <a:p>
            <a:pPr algn="just">
              <a:lnSpc>
                <a:spcPct val="120000"/>
              </a:lnSpc>
              <a:spcBef>
                <a:spcPts val="0"/>
              </a:spcBef>
            </a:pPr>
            <a:r>
              <a:rPr lang="ru-RU" sz="6800" dirty="0" smtClean="0">
                <a:latin typeface="Times New Roman" pitchFamily="18" charset="0"/>
                <a:cs typeface="Times New Roman" pitchFamily="18" charset="0"/>
              </a:rPr>
              <a:t>сдача </a:t>
            </a:r>
            <a:r>
              <a:rPr lang="ru-RU" sz="6800" dirty="0">
                <a:latin typeface="Times New Roman" pitchFamily="18" charset="0"/>
                <a:cs typeface="Times New Roman" pitchFamily="18" charset="0"/>
              </a:rPr>
              <a:t>в аренду (передача в финансовую аренду (лизинг)) находящегося в </a:t>
            </a:r>
            <a:r>
              <a:rPr lang="ru-RU" sz="6800" dirty="0" smtClean="0">
                <a:latin typeface="Times New Roman" pitchFamily="18" charset="0"/>
                <a:cs typeface="Times New Roman" pitchFamily="18" charset="0"/>
              </a:rPr>
              <a:t>гос. </a:t>
            </a:r>
            <a:r>
              <a:rPr lang="ru-RU" sz="6800" dirty="0">
                <a:latin typeface="Times New Roman" pitchFamily="18" charset="0"/>
                <a:cs typeface="Times New Roman" pitchFamily="18" charset="0"/>
              </a:rPr>
              <a:t>собственности предприятия в целом как имущественного комплекса, при которой полученные суммы арендной платы подлежат перечислению в доход бюджета;</a:t>
            </a:r>
          </a:p>
          <a:p>
            <a:pPr algn="just">
              <a:lnSpc>
                <a:spcPct val="120000"/>
              </a:lnSpc>
              <a:spcBef>
                <a:spcPts val="0"/>
              </a:spcBef>
            </a:pPr>
            <a:r>
              <a:rPr lang="ru-RU" sz="6800" dirty="0" smtClean="0">
                <a:latin typeface="Times New Roman" pitchFamily="18" charset="0"/>
                <a:cs typeface="Times New Roman" pitchFamily="18" charset="0"/>
              </a:rPr>
              <a:t>отчуждение </a:t>
            </a:r>
            <a:r>
              <a:rPr lang="ru-RU" sz="6800" dirty="0">
                <a:latin typeface="Times New Roman" pitchFamily="18" charset="0"/>
                <a:cs typeface="Times New Roman" pitchFamily="18" charset="0"/>
              </a:rPr>
              <a:t>находящегося в государственной собственности имущества, при котором полученные денежные средства подлежат направлению в </a:t>
            </a:r>
            <a:r>
              <a:rPr lang="ru-RU" sz="6800" dirty="0" smtClean="0">
                <a:latin typeface="Times New Roman" pitchFamily="18" charset="0"/>
                <a:cs typeface="Times New Roman" pitchFamily="18" charset="0"/>
              </a:rPr>
              <a:t>бюджет;</a:t>
            </a:r>
          </a:p>
          <a:p>
            <a:pPr algn="just">
              <a:lnSpc>
                <a:spcPct val="120000"/>
              </a:lnSpc>
              <a:spcBef>
                <a:spcPts val="0"/>
              </a:spcBef>
            </a:pPr>
            <a:r>
              <a:rPr lang="ru-RU" sz="6800" dirty="0">
                <a:latin typeface="Times New Roman" pitchFamily="18" charset="0"/>
                <a:cs typeface="Times New Roman" pitchFamily="18" charset="0"/>
              </a:rPr>
              <a:t>безвозмездная </a:t>
            </a:r>
            <a:r>
              <a:rPr lang="ru-RU" sz="6800" dirty="0" smtClean="0">
                <a:latin typeface="Times New Roman" pitchFamily="18" charset="0"/>
                <a:cs typeface="Times New Roman" pitchFamily="18" charset="0"/>
              </a:rPr>
              <a:t>передача организациям культуры культурных ценностей и товаров </a:t>
            </a:r>
            <a:r>
              <a:rPr lang="ru-RU" sz="6800" dirty="0">
                <a:latin typeface="Times New Roman" pitchFamily="18" charset="0"/>
                <a:cs typeface="Times New Roman" pitchFamily="18" charset="0"/>
              </a:rPr>
              <a:t>(работ, услуг), имущественных прав на объекты авторского права и смежных прав для осуществления культурной </a:t>
            </a:r>
            <a:r>
              <a:rPr lang="ru-RU" sz="6800" dirty="0" smtClean="0">
                <a:latin typeface="Times New Roman" pitchFamily="18" charset="0"/>
                <a:cs typeface="Times New Roman" pitchFamily="18" charset="0"/>
              </a:rPr>
              <a:t>деятельности;</a:t>
            </a:r>
          </a:p>
          <a:p>
            <a:pPr algn="just">
              <a:lnSpc>
                <a:spcPct val="120000"/>
              </a:lnSpc>
              <a:spcBef>
                <a:spcPts val="0"/>
              </a:spcBef>
            </a:pPr>
            <a:r>
              <a:rPr lang="ru-RU" sz="6800" dirty="0">
                <a:latin typeface="Times New Roman" pitchFamily="18" charset="0"/>
                <a:cs typeface="Times New Roman" pitchFamily="18" charset="0"/>
              </a:rPr>
              <a:t>обороты по реализации религиозными организациями в рамках религиозной </a:t>
            </a:r>
            <a:r>
              <a:rPr lang="ru-RU" sz="6800" dirty="0" smtClean="0">
                <a:latin typeface="Times New Roman" pitchFamily="18" charset="0"/>
                <a:cs typeface="Times New Roman" pitchFamily="18" charset="0"/>
              </a:rPr>
              <a:t>деятельности</a:t>
            </a:r>
            <a:r>
              <a:rPr lang="ru-RU" sz="6800" dirty="0">
                <a:latin typeface="Times New Roman" pitchFamily="18" charset="0"/>
                <a:cs typeface="Times New Roman" pitchFamily="18" charset="0"/>
              </a:rPr>
              <a:t> услуг по организации и проведению религиозных обрядов, церемоний, молитвенных собраний или других культовых </a:t>
            </a:r>
            <a:r>
              <a:rPr lang="ru-RU" sz="6800" dirty="0" smtClean="0">
                <a:latin typeface="Times New Roman" pitchFamily="18" charset="0"/>
                <a:cs typeface="Times New Roman" pitchFamily="18" charset="0"/>
              </a:rPr>
              <a:t>действий, а также</a:t>
            </a:r>
            <a:r>
              <a:rPr lang="ru-RU" sz="6800" dirty="0">
                <a:latin typeface="Times New Roman" pitchFamily="18" charset="0"/>
                <a:cs typeface="Times New Roman" pitchFamily="18" charset="0"/>
              </a:rPr>
              <a:t> религиозной литературы и (или) предметов религиозного назначения (кроме подакцизных</a:t>
            </a:r>
            <a:r>
              <a:rPr lang="ru-RU" sz="6800" dirty="0" smtClean="0">
                <a:latin typeface="Times New Roman" pitchFamily="18" charset="0"/>
                <a:cs typeface="Times New Roman" pitchFamily="18" charset="0"/>
              </a:rPr>
              <a:t>);</a:t>
            </a:r>
          </a:p>
          <a:p>
            <a:pPr algn="just">
              <a:lnSpc>
                <a:spcPct val="120000"/>
              </a:lnSpc>
              <a:spcBef>
                <a:spcPts val="0"/>
              </a:spcBef>
            </a:pPr>
            <a:r>
              <a:rPr lang="ru-RU" sz="6800" dirty="0">
                <a:latin typeface="Times New Roman" pitchFamily="18" charset="0"/>
                <a:cs typeface="Times New Roman" pitchFamily="18" charset="0"/>
              </a:rPr>
              <a:t>обороты по реализации на территории </a:t>
            </a:r>
            <a:r>
              <a:rPr lang="ru-RU" sz="6800" dirty="0" smtClean="0">
                <a:latin typeface="Times New Roman" pitchFamily="18" charset="0"/>
                <a:cs typeface="Times New Roman" pitchFamily="18" charset="0"/>
              </a:rPr>
              <a:t>РБ </a:t>
            </a:r>
            <a:r>
              <a:rPr lang="ru-RU" sz="6800" dirty="0">
                <a:latin typeface="Times New Roman" pitchFamily="18" charset="0"/>
                <a:cs typeface="Times New Roman" pitchFamily="18" charset="0"/>
              </a:rPr>
              <a:t>работ (услуг), выполняемых (</a:t>
            </a:r>
            <a:r>
              <a:rPr lang="ru-RU" sz="6800" dirty="0" smtClean="0">
                <a:latin typeface="Times New Roman" pitchFamily="18" charset="0"/>
                <a:cs typeface="Times New Roman" pitchFamily="18" charset="0"/>
              </a:rPr>
              <a:t>оказываемых) органами </a:t>
            </a:r>
            <a:r>
              <a:rPr lang="ru-RU" sz="6800" dirty="0">
                <a:latin typeface="Times New Roman" pitchFamily="18" charset="0"/>
                <a:cs typeface="Times New Roman" pitchFamily="18" charset="0"/>
              </a:rPr>
              <a:t>внутренних дел </a:t>
            </a:r>
            <a:r>
              <a:rPr lang="ru-RU" sz="6800" dirty="0" smtClean="0">
                <a:latin typeface="Times New Roman" pitchFamily="18" charset="0"/>
                <a:cs typeface="Times New Roman" pitchFamily="18" charset="0"/>
              </a:rPr>
              <a:t>РБ </a:t>
            </a:r>
            <a:r>
              <a:rPr lang="ru-RU" sz="6800" dirty="0">
                <a:latin typeface="Times New Roman" pitchFamily="18" charset="0"/>
                <a:cs typeface="Times New Roman" pitchFamily="18" charset="0"/>
              </a:rPr>
              <a:t>(их подразделениями</a:t>
            </a:r>
            <a:r>
              <a:rPr lang="ru-RU" sz="6800" dirty="0" smtClean="0">
                <a:latin typeface="Times New Roman" pitchFamily="18" charset="0"/>
                <a:cs typeface="Times New Roman" pitchFamily="18" charset="0"/>
              </a:rPr>
              <a:t>) и органами </a:t>
            </a:r>
            <a:r>
              <a:rPr lang="ru-RU" sz="6800" dirty="0">
                <a:latin typeface="Times New Roman" pitchFamily="18" charset="0"/>
                <a:cs typeface="Times New Roman" pitchFamily="18" charset="0"/>
              </a:rPr>
              <a:t>и подразделениями по чрезвычайным ситуациям </a:t>
            </a:r>
            <a:r>
              <a:rPr lang="ru-RU" sz="6800" dirty="0" smtClean="0">
                <a:latin typeface="Times New Roman" pitchFamily="18" charset="0"/>
                <a:cs typeface="Times New Roman" pitchFamily="18" charset="0"/>
              </a:rPr>
              <a:t>РБ;</a:t>
            </a:r>
          </a:p>
          <a:p>
            <a:pPr algn="just">
              <a:lnSpc>
                <a:spcPct val="120000"/>
              </a:lnSpc>
              <a:spcBef>
                <a:spcPts val="0"/>
              </a:spcBef>
            </a:pPr>
            <a:r>
              <a:rPr lang="ru-RU" sz="6800" dirty="0">
                <a:latin typeface="Times New Roman" pitchFamily="18" charset="0"/>
                <a:cs typeface="Times New Roman" pitchFamily="18" charset="0"/>
              </a:rPr>
              <a:t>обороты по реализации на территории Республики Беларусь государственными учреждениями социального обслуживания, финансируемыми из бюджета, изделий, изготовленных в рамках лечебно-трудовой деятельности и на занятиях в кружках по интересам, а также при проведении мероприятий по развитию доступных трудовых навыков </a:t>
            </a:r>
            <a:r>
              <a:rPr lang="ru-RU" sz="6800" dirty="0" smtClean="0">
                <a:latin typeface="Times New Roman" pitchFamily="18" charset="0"/>
                <a:cs typeface="Times New Roman" pitchFamily="18" charset="0"/>
              </a:rPr>
              <a:t>инвалидов и др.</a:t>
            </a:r>
            <a:endParaRPr lang="ru-RU" sz="6800" dirty="0">
              <a:latin typeface="Times New Roman" pitchFamily="18" charset="0"/>
              <a:cs typeface="Times New Roman" pitchFamily="18" charset="0"/>
            </a:endParaRPr>
          </a:p>
          <a:p>
            <a:endParaRPr lang="ru-RU" sz="6800" dirty="0">
              <a:latin typeface="Times New Roman" pitchFamily="18" charset="0"/>
              <a:cs typeface="Times New Roman" pitchFamily="18" charset="0"/>
            </a:endParaRPr>
          </a:p>
          <a:p>
            <a:endParaRPr lang="ru-RU" sz="6800" dirty="0">
              <a:latin typeface="Times New Roman" pitchFamily="18" charset="0"/>
              <a:cs typeface="Times New Roman" pitchFamily="18" charset="0"/>
            </a:endParaRPr>
          </a:p>
          <a:p>
            <a:endParaRPr lang="ru-RU" sz="68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5691881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6632"/>
            <a:ext cx="7992888" cy="5909310"/>
          </a:xfrm>
          <a:prstGeom prst="rect">
            <a:avLst/>
          </a:prstGeom>
        </p:spPr>
        <p:txBody>
          <a:bodyPr wrap="square">
            <a:spAutoFit/>
          </a:bodyPr>
          <a:lstStyle/>
          <a:p>
            <a:r>
              <a:rPr lang="ru-RU" dirty="0"/>
              <a:t> </a:t>
            </a:r>
            <a:r>
              <a:rPr lang="ru-RU" dirty="0" smtClean="0">
                <a:solidFill>
                  <a:srgbClr val="FF0000"/>
                </a:solidFill>
              </a:rPr>
              <a:t>Задание:</a:t>
            </a:r>
          </a:p>
          <a:p>
            <a:pPr marL="342900" indent="-342900">
              <a:buAutoNum type="arabicPeriod"/>
            </a:pPr>
            <a:r>
              <a:rPr lang="ru-RU" dirty="0" smtClean="0"/>
              <a:t>По НДС почитайте про прямой и обратный расчет НДС.</a:t>
            </a:r>
          </a:p>
          <a:p>
            <a:pPr marL="342900" indent="-342900">
              <a:buAutoNum type="arabicPeriod"/>
            </a:pPr>
            <a:r>
              <a:rPr lang="ru-RU" dirty="0" smtClean="0"/>
              <a:t>Решите задачи:</a:t>
            </a:r>
          </a:p>
          <a:p>
            <a:pPr algn="just"/>
            <a:r>
              <a:rPr lang="ru-RU" dirty="0" smtClean="0"/>
              <a:t>- Белорусская </a:t>
            </a:r>
            <a:r>
              <a:rPr lang="ru-RU" dirty="0"/>
              <a:t>организация продает 2 тонны яблок собственного производства </a:t>
            </a:r>
            <a:r>
              <a:rPr lang="ru-RU" dirty="0" smtClean="0"/>
              <a:t>    сети </a:t>
            </a:r>
            <a:r>
              <a:rPr lang="ru-RU" dirty="0"/>
              <a:t>магазинов по цене 1 тысяча рублей за тонну. Определите подлежащий уплате НДС и конечную цену товара</a:t>
            </a:r>
            <a:r>
              <a:rPr lang="ru-RU" dirty="0" smtClean="0"/>
              <a:t>.</a:t>
            </a:r>
          </a:p>
          <a:p>
            <a:pPr marL="285750" indent="-285750" algn="just">
              <a:buFontTx/>
              <a:buChar char="-"/>
            </a:pPr>
            <a:r>
              <a:rPr lang="ru-RU" dirty="0" smtClean="0"/>
              <a:t>Белорусская </a:t>
            </a:r>
            <a:r>
              <a:rPr lang="ru-RU" dirty="0"/>
              <a:t>организация в феврале произвела и продает вино фруктово-ягодное натуральное в объеме 1500 литров. Исчислите размер подлежащих уплате акцизов</a:t>
            </a:r>
            <a:r>
              <a:rPr lang="ru-RU" dirty="0" smtClean="0"/>
              <a:t>.</a:t>
            </a:r>
          </a:p>
          <a:p>
            <a:pPr marL="285750" indent="-285750" algn="just">
              <a:buFontTx/>
              <a:buChar char="-"/>
            </a:pPr>
            <a:r>
              <a:rPr lang="ru-RU" dirty="0" smtClean="0"/>
              <a:t>Белорусская </a:t>
            </a:r>
            <a:r>
              <a:rPr lang="ru-RU" dirty="0"/>
              <a:t>организация за первый квартал получила доходы от сдачи в аренду имущества в размере 1400 руб. Прибыль от реализации товаров составила 25000 руб. Какой платеж должен быть уплачен в бюджет? Исчислите его размер</a:t>
            </a:r>
            <a:r>
              <a:rPr lang="ru-RU" dirty="0" smtClean="0"/>
              <a:t>?</a:t>
            </a:r>
          </a:p>
          <a:p>
            <a:pPr marL="285750" indent="-285750" algn="just">
              <a:buFontTx/>
              <a:buChar char="-"/>
            </a:pPr>
            <a:r>
              <a:rPr lang="ru-RU" dirty="0" smtClean="0"/>
              <a:t>Иностранная </a:t>
            </a:r>
            <a:r>
              <a:rPr lang="ru-RU" dirty="0"/>
              <a:t>организация, не осуществляющая деятельность в Республике Беларусь через постоянное представительство, от источников в Республике Беларусь получило следующие доходы: доходы от реализации на территории Республики Беларусь товаров в размере 9000 рублей и неустойку за нарушение условий договора в размере 800 рублей. Определите, необходимо ли данной иностранной организации уплачивать налоги в Республике Беларусь? Если да, то исчислите их размер.</a:t>
            </a:r>
            <a:endParaRPr lang="ru-RU" dirty="0" smtClean="0"/>
          </a:p>
          <a:p>
            <a:pPr marL="342900" indent="-342900">
              <a:buAutoNum type="arabicPeriod"/>
            </a:pPr>
            <a:endParaRPr lang="ru-RU" dirty="0"/>
          </a:p>
        </p:txBody>
      </p:sp>
    </p:spTree>
    <p:extLst>
      <p:ext uri="{BB962C8B-B14F-4D97-AF65-F5344CB8AC3E}">
        <p14:creationId xmlns:p14="http://schemas.microsoft.com/office/powerpoint/2010/main" val="2638783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04664"/>
            <a:ext cx="8424936" cy="5632311"/>
          </a:xfrm>
          <a:prstGeom prst="rect">
            <a:avLst/>
          </a:prstGeom>
        </p:spPr>
        <p:txBody>
          <a:bodyPr wrap="square">
            <a:spAutoFit/>
          </a:bodyPr>
          <a:lstStyle/>
          <a:p>
            <a:pPr algn="just"/>
            <a:r>
              <a:rPr lang="ru-RU" dirty="0"/>
              <a:t>В целях упорядочения порядка налогообложения случаев безвозмездной передачи имущества (работ, услуг) Республике Беларусь </a:t>
            </a:r>
            <a:r>
              <a:rPr lang="ru-RU" dirty="0" smtClean="0"/>
              <a:t>Указом №503 предусмотрено</a:t>
            </a:r>
            <a:r>
              <a:rPr lang="ru-RU" dirty="0"/>
              <a:t>, что для целей налогообложения не признается реализацией </a:t>
            </a:r>
            <a:r>
              <a:rPr lang="ru-RU" u="sng" dirty="0"/>
              <a:t>безвозмездная передача </a:t>
            </a:r>
            <a:r>
              <a:rPr lang="ru-RU" dirty="0"/>
              <a:t>имущества (работ, услуг) </a:t>
            </a:r>
            <a:r>
              <a:rPr lang="ru-RU" u="sng" dirty="0"/>
              <a:t>Республике Беларусь или ее административно-территориальным единицам</a:t>
            </a:r>
            <a:r>
              <a:rPr lang="ru-RU" dirty="0"/>
              <a:t> в лице государственных органов и иных юридических лиц, переданных и принятых в соответствии с законодательством.</a:t>
            </a:r>
          </a:p>
          <a:p>
            <a:pPr algn="just"/>
            <a:r>
              <a:rPr lang="ru-RU" dirty="0"/>
              <a:t>Такими законодательными актами являются:</a:t>
            </a:r>
          </a:p>
          <a:p>
            <a:pPr algn="just"/>
            <a:r>
              <a:rPr lang="ru-RU" dirty="0"/>
              <a:t>- Указ Президента Республики Беларусь от 4 июля 2012 г. № 294 «О порядке распоряжения государственным имуществом» — до 15 ноября 2019 г.;</a:t>
            </a:r>
          </a:p>
          <a:p>
            <a:pPr algn="just"/>
            <a:r>
              <a:rPr lang="ru-RU" dirty="0"/>
              <a:t>- Указ Президента Республики Беларусь от 10 мая 2019 г. № 169 «О распоряжении государственным имуществом» — с 15 ноября 2019 г.</a:t>
            </a:r>
          </a:p>
          <a:p>
            <a:pPr algn="just"/>
            <a:r>
              <a:rPr lang="ru-RU" dirty="0"/>
              <a:t>Таким образом, при соблюдении положений вышеназванных указов, предусматривающих передачу и (или) получение государственного имущества, в том числе при передаче в государственную собственность машин, оборудования, транспортных средств и иного движимого имущества, не относящегося к основным средствам у передающей стороны, плательщики вправе будут воспользоваться преференцией, установленной пунктом 12 </a:t>
            </a:r>
            <a:r>
              <a:rPr lang="ru-RU" dirty="0" smtClean="0"/>
              <a:t>Указа №503,</a:t>
            </a:r>
            <a:r>
              <a:rPr lang="ru-RU" dirty="0"/>
              <a:t>  соответственно такая безвозмездная передача не будет признаваться объектом налогообложения НДС.</a:t>
            </a:r>
          </a:p>
          <a:p>
            <a:pPr algn="just"/>
            <a:r>
              <a:rPr lang="ru-RU" dirty="0"/>
              <a:t>Согласно пункту 16 </a:t>
            </a:r>
            <a:r>
              <a:rPr lang="ru-RU" dirty="0" smtClean="0"/>
              <a:t>Указа №503 </a:t>
            </a:r>
            <a:r>
              <a:rPr lang="ru-RU" dirty="0"/>
              <a:t>вышеуказанные нормы распространяют свое действие на отношения, возникшие с 15 мая 2019 г.</a:t>
            </a:r>
          </a:p>
        </p:txBody>
      </p:sp>
    </p:spTree>
    <p:extLst>
      <p:ext uri="{BB962C8B-B14F-4D97-AF65-F5344CB8AC3E}">
        <p14:creationId xmlns:p14="http://schemas.microsoft.com/office/powerpoint/2010/main" val="1361337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noAutofit/>
          </a:bodyPr>
          <a:lstStyle/>
          <a:p>
            <a:r>
              <a:rPr lang="ru-RU" sz="2800" b="1" dirty="0">
                <a:latin typeface="Times New Roman" pitchFamily="18" charset="0"/>
                <a:cs typeface="Times New Roman" pitchFamily="18" charset="0"/>
              </a:rPr>
              <a:t>Освобождаются от </a:t>
            </a:r>
            <a:r>
              <a:rPr lang="ru-RU" sz="2800" b="1" dirty="0" smtClean="0">
                <a:latin typeface="Times New Roman" pitchFamily="18" charset="0"/>
                <a:cs typeface="Times New Roman" pitchFamily="18" charset="0"/>
              </a:rPr>
              <a:t>НДС </a:t>
            </a:r>
            <a:r>
              <a:rPr lang="ru-RU" sz="2800" b="1" dirty="0">
                <a:latin typeface="Times New Roman" pitchFamily="18" charset="0"/>
                <a:cs typeface="Times New Roman" pitchFamily="18" charset="0"/>
              </a:rPr>
              <a:t>обороты по реализации на территории Республики </a:t>
            </a:r>
            <a:r>
              <a:rPr lang="ru-RU" sz="2800" b="1" dirty="0" smtClean="0">
                <a:latin typeface="Times New Roman" pitchFamily="18" charset="0"/>
                <a:cs typeface="Times New Roman" pitchFamily="18" charset="0"/>
              </a:rPr>
              <a:t>Беларусь (</a:t>
            </a:r>
            <a:r>
              <a:rPr lang="ru-RU" sz="2800" b="1" dirty="0" err="1" smtClean="0">
                <a:latin typeface="Times New Roman" pitchFamily="18" charset="0"/>
                <a:cs typeface="Times New Roman" pitchFamily="18" charset="0"/>
              </a:rPr>
              <a:t>ст.118</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НК</a:t>
            </a:r>
            <a:r>
              <a:rPr lang="ru-RU" sz="2800" b="1" dirty="0" smtClean="0">
                <a:latin typeface="Times New Roman" pitchFamily="18" charset="0"/>
                <a:cs typeface="Times New Roman" pitchFamily="18" charset="0"/>
              </a:rPr>
              <a:t>):</a:t>
            </a:r>
            <a:endParaRPr lang="ru-RU" sz="2800" b="1" dirty="0">
              <a:latin typeface="Times New Roman" pitchFamily="18" charset="0"/>
              <a:cs typeface="Times New Roman" pitchFamily="18" charset="0"/>
            </a:endParaRPr>
          </a:p>
        </p:txBody>
      </p:sp>
      <p:sp>
        <p:nvSpPr>
          <p:cNvPr id="3" name="Объект 2"/>
          <p:cNvSpPr>
            <a:spLocks noGrp="1"/>
          </p:cNvSpPr>
          <p:nvPr>
            <p:ph idx="1"/>
          </p:nvPr>
        </p:nvSpPr>
        <p:spPr>
          <a:xfrm>
            <a:off x="457200" y="1340768"/>
            <a:ext cx="8229600" cy="5040560"/>
          </a:xfrm>
        </p:spPr>
        <p:txBody>
          <a:bodyPr>
            <a:normAutofit fontScale="32500" lnSpcReduction="20000"/>
          </a:bodyPr>
          <a:lstStyle/>
          <a:p>
            <a:pPr>
              <a:lnSpc>
                <a:spcPct val="120000"/>
              </a:lnSpc>
              <a:spcBef>
                <a:spcPts val="0"/>
              </a:spcBef>
            </a:pPr>
            <a:r>
              <a:rPr lang="ru-RU" sz="4300" dirty="0">
                <a:latin typeface="Times New Roman" pitchFamily="18" charset="0"/>
                <a:cs typeface="Times New Roman" pitchFamily="18" charset="0"/>
              </a:rPr>
              <a:t>лекарственных средств, медицинских изделий по перечню, утверждаемому Президентом </a:t>
            </a:r>
            <a:r>
              <a:rPr lang="ru-RU" sz="4300" dirty="0" smtClean="0">
                <a:latin typeface="Times New Roman" pitchFamily="18" charset="0"/>
                <a:cs typeface="Times New Roman" pitchFamily="18" charset="0"/>
              </a:rPr>
              <a:t>РБ;</a:t>
            </a:r>
          </a:p>
          <a:p>
            <a:pPr>
              <a:lnSpc>
                <a:spcPct val="120000"/>
              </a:lnSpc>
              <a:spcBef>
                <a:spcPts val="0"/>
              </a:spcBef>
            </a:pPr>
            <a:r>
              <a:rPr lang="ru-RU" sz="4300" dirty="0">
                <a:latin typeface="Times New Roman" pitchFamily="18" charset="0"/>
                <a:cs typeface="Times New Roman" pitchFamily="18" charset="0"/>
              </a:rPr>
              <a:t>медицинских услуг (за исключением косметологических услуг </a:t>
            </a:r>
            <a:r>
              <a:rPr lang="ru-RU" sz="4300" dirty="0" err="1">
                <a:latin typeface="Times New Roman" pitchFamily="18" charset="0"/>
                <a:cs typeface="Times New Roman" pitchFamily="18" charset="0"/>
              </a:rPr>
              <a:t>нелечебного</a:t>
            </a:r>
            <a:r>
              <a:rPr lang="ru-RU" sz="4300" dirty="0">
                <a:latin typeface="Times New Roman" pitchFamily="18" charset="0"/>
                <a:cs typeface="Times New Roman" pitchFamily="18" charset="0"/>
              </a:rPr>
              <a:t> характера</a:t>
            </a:r>
            <a:r>
              <a:rPr lang="ru-RU" sz="4300" dirty="0" smtClean="0">
                <a:latin typeface="Times New Roman" pitchFamily="18" charset="0"/>
                <a:cs typeface="Times New Roman" pitchFamily="18" charset="0"/>
              </a:rPr>
              <a:t>);</a:t>
            </a:r>
            <a:endParaRPr lang="ru-RU" sz="4300" dirty="0">
              <a:latin typeface="Times New Roman" pitchFamily="18" charset="0"/>
              <a:cs typeface="Times New Roman" pitchFamily="18" charset="0"/>
            </a:endParaRPr>
          </a:p>
          <a:p>
            <a:pPr>
              <a:lnSpc>
                <a:spcPct val="120000"/>
              </a:lnSpc>
              <a:spcBef>
                <a:spcPts val="0"/>
              </a:spcBef>
            </a:pPr>
            <a:r>
              <a:rPr lang="ru-RU" sz="4300" dirty="0" smtClean="0">
                <a:latin typeface="Times New Roman" pitchFamily="18" charset="0"/>
                <a:cs typeface="Times New Roman" pitchFamily="18" charset="0"/>
              </a:rPr>
              <a:t>ветеринарных мероприятий;</a:t>
            </a:r>
          </a:p>
          <a:p>
            <a:pPr>
              <a:lnSpc>
                <a:spcPct val="120000"/>
              </a:lnSpc>
              <a:spcBef>
                <a:spcPts val="0"/>
              </a:spcBef>
            </a:pPr>
            <a:r>
              <a:rPr lang="ru-RU" sz="4300" dirty="0">
                <a:latin typeface="Times New Roman" pitchFamily="18" charset="0"/>
                <a:cs typeface="Times New Roman" pitchFamily="18" charset="0"/>
              </a:rPr>
              <a:t>продуктов питания, произведенных:</a:t>
            </a:r>
          </a:p>
          <a:p>
            <a:pPr marL="137160" indent="0">
              <a:lnSpc>
                <a:spcPct val="120000"/>
              </a:lnSpc>
              <a:spcBef>
                <a:spcPts val="0"/>
              </a:spcBef>
              <a:buNone/>
            </a:pPr>
            <a:r>
              <a:rPr lang="ru-RU" sz="4300" dirty="0" smtClean="0">
                <a:latin typeface="Times New Roman" pitchFamily="18" charset="0"/>
                <a:cs typeface="Times New Roman" pitchFamily="18" charset="0"/>
              </a:rPr>
              <a:t>- учреждениями </a:t>
            </a:r>
            <a:r>
              <a:rPr lang="ru-RU" sz="4300" dirty="0">
                <a:latin typeface="Times New Roman" pitchFamily="18" charset="0"/>
                <a:cs typeface="Times New Roman" pitchFamily="18" charset="0"/>
              </a:rPr>
              <a:t>образования, иными организациями и индивидуальными предпринимателями, которым в соответствии с законодательством предоставлено право осуществлять образовательную деятельность, для обучающихся, получающих дошкольное образование, специальное образование на уровне дошкольного образования, при организации их питания;</a:t>
            </a:r>
          </a:p>
          <a:p>
            <a:pPr marL="137160" indent="0">
              <a:lnSpc>
                <a:spcPct val="120000"/>
              </a:lnSpc>
              <a:spcBef>
                <a:spcPts val="0"/>
              </a:spcBef>
              <a:buNone/>
            </a:pPr>
            <a:r>
              <a:rPr lang="ru-RU" sz="4300" dirty="0" smtClean="0">
                <a:latin typeface="Times New Roman" pitchFamily="18" charset="0"/>
                <a:cs typeface="Times New Roman" pitchFamily="18" charset="0"/>
              </a:rPr>
              <a:t>-  </a:t>
            </a:r>
            <a:r>
              <a:rPr lang="ru-RU" sz="4300" dirty="0">
                <a:latin typeface="Times New Roman" pitchFamily="18" charset="0"/>
                <a:cs typeface="Times New Roman" pitchFamily="18" charset="0"/>
              </a:rPr>
              <a:t>структурными подразделениями учреждений образования, при организации питания обучающихся в этих учреждениях образования;</a:t>
            </a:r>
          </a:p>
          <a:p>
            <a:pPr marL="137160" indent="0">
              <a:lnSpc>
                <a:spcPct val="120000"/>
              </a:lnSpc>
              <a:spcBef>
                <a:spcPts val="0"/>
              </a:spcBef>
              <a:buNone/>
            </a:pPr>
            <a:r>
              <a:rPr lang="ru-RU" sz="4300" dirty="0" smtClean="0">
                <a:latin typeface="Times New Roman" pitchFamily="18" charset="0"/>
                <a:cs typeface="Times New Roman" pitchFamily="18" charset="0"/>
              </a:rPr>
              <a:t>- субъектами </a:t>
            </a:r>
            <a:r>
              <a:rPr lang="ru-RU" sz="4300" dirty="0">
                <a:latin typeface="Times New Roman" pitchFamily="18" charset="0"/>
                <a:cs typeface="Times New Roman" pitchFamily="18" charset="0"/>
              </a:rPr>
              <a:t>общественного питания, специализирующимися на осуществлении организации питания обучающихся в учреждениях образования путем заключения соответствующего </a:t>
            </a:r>
            <a:r>
              <a:rPr lang="ru-RU" sz="4300" dirty="0" smtClean="0">
                <a:latin typeface="Times New Roman" pitchFamily="18" charset="0"/>
                <a:cs typeface="Times New Roman" pitchFamily="18" charset="0"/>
              </a:rPr>
              <a:t>договора;</a:t>
            </a:r>
          </a:p>
          <a:p>
            <a:pPr marL="137160" indent="0">
              <a:lnSpc>
                <a:spcPct val="120000"/>
              </a:lnSpc>
              <a:spcBef>
                <a:spcPts val="0"/>
              </a:spcBef>
              <a:buNone/>
            </a:pPr>
            <a:r>
              <a:rPr lang="ru-RU" sz="4300" dirty="0" smtClean="0">
                <a:latin typeface="Times New Roman" pitchFamily="18" charset="0"/>
                <a:cs typeface="Times New Roman" pitchFamily="18" charset="0"/>
              </a:rPr>
              <a:t>- столовыми учреждений здравоохранения и социальной защиты;;</a:t>
            </a:r>
          </a:p>
          <a:p>
            <a:pPr>
              <a:lnSpc>
                <a:spcPct val="120000"/>
              </a:lnSpc>
              <a:spcBef>
                <a:spcPts val="0"/>
              </a:spcBef>
            </a:pPr>
            <a:r>
              <a:rPr lang="ru-RU" sz="4300" dirty="0" smtClean="0">
                <a:latin typeface="Times New Roman" pitchFamily="18" charset="0"/>
                <a:cs typeface="Times New Roman" pitchFamily="18" charset="0"/>
              </a:rPr>
              <a:t>услуг </a:t>
            </a:r>
            <a:r>
              <a:rPr lang="ru-RU" sz="4300" dirty="0">
                <a:latin typeface="Times New Roman" pitchFamily="18" charset="0"/>
                <a:cs typeface="Times New Roman" pitchFamily="18" charset="0"/>
              </a:rPr>
              <a:t>в сфере культуры по перечню таких услуг, утверждаемому Президентом </a:t>
            </a:r>
            <a:r>
              <a:rPr lang="ru-RU" sz="4300" dirty="0" smtClean="0">
                <a:latin typeface="Times New Roman" pitchFamily="18" charset="0"/>
                <a:cs typeface="Times New Roman" pitchFamily="18" charset="0"/>
              </a:rPr>
              <a:t>РБ;</a:t>
            </a:r>
          </a:p>
          <a:p>
            <a:pPr>
              <a:lnSpc>
                <a:spcPct val="120000"/>
              </a:lnSpc>
              <a:spcBef>
                <a:spcPts val="0"/>
              </a:spcBef>
            </a:pPr>
            <a:r>
              <a:rPr lang="ru-RU" sz="4300" dirty="0">
                <a:latin typeface="Times New Roman" pitchFamily="18" charset="0"/>
                <a:cs typeface="Times New Roman" pitchFamily="18" charset="0"/>
              </a:rPr>
              <a:t> услуг, связанных с организацией </a:t>
            </a:r>
            <a:r>
              <a:rPr lang="ru-RU" sz="4300" dirty="0" smtClean="0">
                <a:latin typeface="Times New Roman" pitchFamily="18" charset="0"/>
                <a:cs typeface="Times New Roman" pitchFamily="18" charset="0"/>
              </a:rPr>
              <a:t>похорон;</a:t>
            </a:r>
          </a:p>
          <a:p>
            <a:pPr>
              <a:lnSpc>
                <a:spcPct val="120000"/>
              </a:lnSpc>
              <a:spcBef>
                <a:spcPts val="0"/>
              </a:spcBef>
            </a:pPr>
            <a:r>
              <a:rPr lang="ru-RU" sz="4300" dirty="0">
                <a:latin typeface="Times New Roman" pitchFamily="18" charset="0"/>
                <a:cs typeface="Times New Roman" pitchFamily="18" charset="0"/>
              </a:rPr>
              <a:t>надгробных памятников, оград и других ритуальных предметов, связанных с погребением, а также работ по их изготовлению</a:t>
            </a:r>
            <a:r>
              <a:rPr lang="ru-RU" sz="4300" dirty="0" smtClean="0">
                <a:latin typeface="Times New Roman" pitchFamily="18" charset="0"/>
                <a:cs typeface="Times New Roman" pitchFamily="18" charset="0"/>
              </a:rPr>
              <a:t>;</a:t>
            </a:r>
          </a:p>
          <a:p>
            <a:pPr>
              <a:lnSpc>
                <a:spcPct val="120000"/>
              </a:lnSpc>
              <a:spcBef>
                <a:spcPts val="0"/>
              </a:spcBef>
            </a:pPr>
            <a:r>
              <a:rPr lang="ru-RU" sz="4300" dirty="0">
                <a:latin typeface="Times New Roman" pitchFamily="18" charset="0"/>
                <a:cs typeface="Times New Roman" pitchFamily="18" charset="0"/>
              </a:rPr>
              <a:t>товаров (работ, услуг) плательщиками, использующими труд инвалидов, если численность инвалидов у них в среднем за период составляет не менее 50 процентов численности работников в среднем за этот же </a:t>
            </a:r>
            <a:r>
              <a:rPr lang="ru-RU" sz="4300" dirty="0" smtClean="0">
                <a:latin typeface="Times New Roman" pitchFamily="18" charset="0"/>
                <a:cs typeface="Times New Roman" pitchFamily="18" charset="0"/>
              </a:rPr>
              <a:t>период;</a:t>
            </a:r>
          </a:p>
          <a:p>
            <a:pPr>
              <a:lnSpc>
                <a:spcPct val="120000"/>
              </a:lnSpc>
              <a:spcBef>
                <a:spcPts val="0"/>
              </a:spcBef>
            </a:pPr>
            <a:r>
              <a:rPr lang="ru-RU" sz="4300" dirty="0">
                <a:latin typeface="Times New Roman" pitchFamily="18" charset="0"/>
                <a:cs typeface="Times New Roman" pitchFamily="18" charset="0"/>
              </a:rPr>
              <a:t>товаров магазинами беспошлинной </a:t>
            </a:r>
            <a:r>
              <a:rPr lang="ru-RU" sz="4300" dirty="0" smtClean="0">
                <a:latin typeface="Times New Roman" pitchFamily="18" charset="0"/>
                <a:cs typeface="Times New Roman" pitchFamily="18" charset="0"/>
              </a:rPr>
              <a:t>торговли в </a:t>
            </a:r>
            <a:r>
              <a:rPr lang="ru-RU" sz="4300" dirty="0">
                <a:latin typeface="Times New Roman" pitchFamily="18" charset="0"/>
                <a:cs typeface="Times New Roman" pitchFamily="18" charset="0"/>
              </a:rPr>
              <a:t>зоне таможенного </a:t>
            </a:r>
            <a:r>
              <a:rPr lang="ru-RU" sz="4300" dirty="0" smtClean="0">
                <a:latin typeface="Times New Roman" pitchFamily="18" charset="0"/>
                <a:cs typeface="Times New Roman" pitchFamily="18" charset="0"/>
              </a:rPr>
              <a:t>контроля;</a:t>
            </a:r>
          </a:p>
          <a:p>
            <a:pPr>
              <a:lnSpc>
                <a:spcPct val="120000"/>
              </a:lnSpc>
              <a:spcBef>
                <a:spcPts val="0"/>
              </a:spcBef>
            </a:pPr>
            <a:r>
              <a:rPr lang="ru-RU" sz="4300" dirty="0">
                <a:latin typeface="Times New Roman" pitchFamily="18" charset="0"/>
                <a:cs typeface="Times New Roman" pitchFamily="18" charset="0"/>
              </a:rPr>
              <a:t>товаров (работ, услуг), изготавливаемых (выполняемых, оказываемых) исправительными учреждениями уголовно-исполнительной системы и лечебно-трудовыми </a:t>
            </a:r>
            <a:r>
              <a:rPr lang="ru-RU" sz="4300" dirty="0" smtClean="0">
                <a:latin typeface="Times New Roman" pitchFamily="18" charset="0"/>
                <a:cs typeface="Times New Roman" pitchFamily="18" charset="0"/>
              </a:rPr>
              <a:t>профилакториями и др.</a:t>
            </a:r>
            <a:endParaRPr lang="ru-RU" sz="4300" dirty="0">
              <a:latin typeface="Times New Roman" pitchFamily="18" charset="0"/>
              <a:cs typeface="Times New Roman" pitchFamily="18" charset="0"/>
            </a:endParaRPr>
          </a:p>
          <a:p>
            <a:endParaRPr lang="ru-RU" dirty="0"/>
          </a:p>
          <a:p>
            <a:endParaRPr lang="ru-RU" dirty="0"/>
          </a:p>
        </p:txBody>
      </p:sp>
    </p:spTree>
    <p:extLst>
      <p:ext uri="{BB962C8B-B14F-4D97-AF65-F5344CB8AC3E}">
        <p14:creationId xmlns:p14="http://schemas.microsoft.com/office/powerpoint/2010/main" val="2869717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ru-RU" sz="2000" b="1" dirty="0">
                <a:latin typeface="Times New Roman" pitchFamily="18" charset="0"/>
                <a:cs typeface="Times New Roman" pitchFamily="18" charset="0"/>
              </a:rPr>
              <a:t> </a:t>
            </a:r>
            <a:r>
              <a:rPr lang="ru-RU" sz="4000" b="1" dirty="0" smtClean="0">
                <a:latin typeface="Times New Roman" pitchFamily="18" charset="0"/>
                <a:cs typeface="Times New Roman" pitchFamily="18" charset="0"/>
              </a:rPr>
              <a:t>Налоговая база НДС (ст. 120 НК):</a:t>
            </a:r>
            <a:endParaRPr lang="ru-RU" sz="4000" dirty="0">
              <a:latin typeface="Times New Roman" pitchFamily="18" charset="0"/>
              <a:cs typeface="Times New Roman" pitchFamily="18" charset="0"/>
            </a:endParaRPr>
          </a:p>
        </p:txBody>
      </p:sp>
      <p:sp>
        <p:nvSpPr>
          <p:cNvPr id="3" name="Объект 2"/>
          <p:cNvSpPr>
            <a:spLocks noGrp="1"/>
          </p:cNvSpPr>
          <p:nvPr>
            <p:ph idx="1"/>
          </p:nvPr>
        </p:nvSpPr>
        <p:spPr>
          <a:xfrm>
            <a:off x="457200" y="1124744"/>
            <a:ext cx="8229600" cy="5001419"/>
          </a:xfrm>
        </p:spPr>
        <p:txBody>
          <a:bodyPr>
            <a:normAutofit fontScale="47500" lnSpcReduction="20000"/>
          </a:bodyPr>
          <a:lstStyle/>
          <a:p>
            <a:pPr marL="457200" indent="-457200" algn="just"/>
            <a:r>
              <a:rPr lang="ru-RU" dirty="0"/>
              <a:t>Налоговая база </a:t>
            </a:r>
            <a:r>
              <a:rPr lang="ru-RU" dirty="0">
                <a:solidFill>
                  <a:srgbClr val="FF0000"/>
                </a:solidFill>
              </a:rPr>
              <a:t>при реализации</a:t>
            </a:r>
            <a:r>
              <a:rPr lang="ru-RU" dirty="0"/>
              <a:t> товаров (работ, услуг), имущественных прав определяется как </a:t>
            </a:r>
            <a:r>
              <a:rPr lang="ru-RU" u="sng" dirty="0"/>
              <a:t>стоимость</a:t>
            </a:r>
            <a:r>
              <a:rPr lang="ru-RU" dirty="0"/>
              <a:t> этих товаров (работ, услуг), имущественных прав, исчисленная исходя из цен (тарифов) на товары (работы, услуги), имущественные права </a:t>
            </a:r>
            <a:r>
              <a:rPr lang="ru-RU" u="sng" dirty="0"/>
              <a:t>с учетом акцизов (для подакцизных товаров)</a:t>
            </a:r>
            <a:r>
              <a:rPr lang="ru-RU" dirty="0"/>
              <a:t> без включения в них налога на добавленную </a:t>
            </a:r>
            <a:r>
              <a:rPr lang="ru-RU" dirty="0" smtClean="0"/>
              <a:t>стоимость:</a:t>
            </a:r>
          </a:p>
          <a:p>
            <a:pPr marL="0" indent="0">
              <a:spcBef>
                <a:spcPts val="0"/>
              </a:spcBef>
              <a:buNone/>
            </a:pPr>
            <a:r>
              <a:rPr lang="ru-RU" dirty="0" err="1">
                <a:solidFill>
                  <a:srgbClr val="FF0000"/>
                </a:solidFill>
                <a:latin typeface="Times New Roman" pitchFamily="18" charset="0"/>
                <a:cs typeface="Times New Roman" pitchFamily="18" charset="0"/>
              </a:rPr>
              <a:t>НБ</a:t>
            </a:r>
            <a:r>
              <a:rPr lang="ru-RU" dirty="0">
                <a:solidFill>
                  <a:srgbClr val="FF0000"/>
                </a:solidFill>
                <a:latin typeface="Times New Roman" pitchFamily="18" charset="0"/>
                <a:cs typeface="Times New Roman" pitchFamily="18" charset="0"/>
              </a:rPr>
              <a:t> (для </a:t>
            </a:r>
            <a:r>
              <a:rPr lang="ru-RU" dirty="0" err="1">
                <a:solidFill>
                  <a:srgbClr val="FF0000"/>
                </a:solidFill>
                <a:latin typeface="Times New Roman" pitchFamily="18" charset="0"/>
                <a:cs typeface="Times New Roman" pitchFamily="18" charset="0"/>
              </a:rPr>
              <a:t>неподакц</a:t>
            </a:r>
            <a:r>
              <a:rPr lang="ru-RU" dirty="0">
                <a:solidFill>
                  <a:srgbClr val="FF0000"/>
                </a:solidFill>
                <a:latin typeface="Times New Roman" pitchFamily="18" charset="0"/>
                <a:cs typeface="Times New Roman" pitchFamily="18" charset="0"/>
              </a:rPr>
              <a:t>. товаров)=цена без НДС</a:t>
            </a:r>
          </a:p>
          <a:p>
            <a:pPr marL="0" indent="0">
              <a:spcBef>
                <a:spcPts val="0"/>
              </a:spcBef>
              <a:buNone/>
            </a:pPr>
            <a:r>
              <a:rPr lang="ru-RU" dirty="0" err="1">
                <a:solidFill>
                  <a:srgbClr val="FF0000"/>
                </a:solidFill>
                <a:latin typeface="Times New Roman" pitchFamily="18" charset="0"/>
                <a:cs typeface="Times New Roman" pitchFamily="18" charset="0"/>
              </a:rPr>
              <a:t>НБ</a:t>
            </a:r>
            <a:r>
              <a:rPr lang="ru-RU" dirty="0">
                <a:solidFill>
                  <a:srgbClr val="FF0000"/>
                </a:solidFill>
                <a:latin typeface="Times New Roman" pitchFamily="18" charset="0"/>
                <a:cs typeface="Times New Roman" pitchFamily="18" charset="0"/>
              </a:rPr>
              <a:t>(для </a:t>
            </a:r>
            <a:r>
              <a:rPr lang="ru-RU" dirty="0" err="1">
                <a:solidFill>
                  <a:srgbClr val="FF0000"/>
                </a:solidFill>
                <a:latin typeface="Times New Roman" pitchFamily="18" charset="0"/>
                <a:cs typeface="Times New Roman" pitchFamily="18" charset="0"/>
              </a:rPr>
              <a:t>подакц.товаров</a:t>
            </a:r>
            <a:r>
              <a:rPr lang="ru-RU" dirty="0">
                <a:solidFill>
                  <a:srgbClr val="FF0000"/>
                </a:solidFill>
                <a:latin typeface="Times New Roman" pitchFamily="18" charset="0"/>
                <a:cs typeface="Times New Roman" pitchFamily="18" charset="0"/>
              </a:rPr>
              <a:t>)=цена с акцизом без НДС</a:t>
            </a:r>
          </a:p>
          <a:p>
            <a:pPr marL="457200" indent="-457200" algn="just"/>
            <a:r>
              <a:rPr lang="ru-RU" dirty="0" smtClean="0"/>
              <a:t>Налоговая </a:t>
            </a:r>
            <a:r>
              <a:rPr lang="ru-RU" dirty="0"/>
              <a:t>база </a:t>
            </a:r>
            <a:r>
              <a:rPr lang="ru-RU" dirty="0" smtClean="0"/>
              <a:t>определяется исходя </a:t>
            </a:r>
            <a:r>
              <a:rPr lang="ru-RU" dirty="0"/>
              <a:t>из всех поступлений плательщика, полученных им в денежной, натуральной и иных формах от реализации товаров (работ, услуг), имущественных </a:t>
            </a:r>
            <a:r>
              <a:rPr lang="ru-RU" dirty="0" smtClean="0"/>
              <a:t>прав.</a:t>
            </a:r>
          </a:p>
          <a:p>
            <a:pPr marL="457200" indent="-457200" algn="just"/>
            <a:r>
              <a:rPr lang="ru-RU" dirty="0"/>
              <a:t> При реализации за иностранную </a:t>
            </a:r>
            <a:r>
              <a:rPr lang="ru-RU" dirty="0" smtClean="0"/>
              <a:t>валюту товаров </a:t>
            </a:r>
            <a:r>
              <a:rPr lang="ru-RU" dirty="0"/>
              <a:t>(работ, услуг), имущественных прав по договорам, предусматривающим расчеты в иностранной валюте, для определения налоговой базы </a:t>
            </a:r>
            <a:r>
              <a:rPr lang="ru-RU" dirty="0" smtClean="0"/>
              <a:t>пересчет </a:t>
            </a:r>
            <a:r>
              <a:rPr lang="ru-RU" dirty="0"/>
              <a:t>иностранной валюты </a:t>
            </a:r>
            <a:r>
              <a:rPr lang="ru-RU" dirty="0" err="1" smtClean="0"/>
              <a:t>в</a:t>
            </a:r>
            <a:r>
              <a:rPr lang="ru-RU" u="sng" dirty="0" err="1"/>
              <a:t>по</a:t>
            </a:r>
            <a:r>
              <a:rPr lang="ru-RU" u="sng" dirty="0"/>
              <a:t> официальному курсу белорусского рубля</a:t>
            </a:r>
            <a:r>
              <a:rPr lang="ru-RU" dirty="0" smtClean="0"/>
              <a:t> </a:t>
            </a:r>
            <a:r>
              <a:rPr lang="ru-RU" dirty="0"/>
              <a:t>белорусские рубли производится </a:t>
            </a:r>
            <a:r>
              <a:rPr lang="ru-RU" dirty="0" smtClean="0"/>
              <a:t>к </a:t>
            </a:r>
            <a:r>
              <a:rPr lang="ru-RU" dirty="0"/>
              <a:t>соответствующей иностранной валюте, установленному Национальным банком Республики Беларусь на момент фактической реализации товаров (работ, услуг), имущественных </a:t>
            </a:r>
            <a:r>
              <a:rPr lang="ru-RU" dirty="0" smtClean="0"/>
              <a:t>прав.</a:t>
            </a:r>
          </a:p>
          <a:p>
            <a:pPr marL="0" indent="0" algn="just">
              <a:buNone/>
            </a:pPr>
            <a:endParaRPr lang="ru-RU" dirty="0" smtClean="0"/>
          </a:p>
          <a:p>
            <a:pPr marL="457200" indent="-457200" algn="just"/>
            <a:r>
              <a:rPr lang="ru-RU" dirty="0"/>
              <a:t>Налоговая база </a:t>
            </a:r>
            <a:r>
              <a:rPr lang="ru-RU" dirty="0">
                <a:solidFill>
                  <a:srgbClr val="FF0000"/>
                </a:solidFill>
              </a:rPr>
              <a:t>при сдаче арендодателем объекта аренды арендатору </a:t>
            </a:r>
            <a:r>
              <a:rPr lang="ru-RU" dirty="0"/>
              <a:t>определяется как сумма арендной платы</a:t>
            </a:r>
            <a:r>
              <a:rPr lang="ru-RU" dirty="0" smtClean="0"/>
              <a:t>.</a:t>
            </a:r>
          </a:p>
          <a:p>
            <a:pPr marL="0" indent="0" algn="just">
              <a:buNone/>
            </a:pPr>
            <a:endParaRPr lang="ru-RU" dirty="0" smtClean="0"/>
          </a:p>
          <a:p>
            <a:pPr marL="457200" indent="-457200" algn="just"/>
            <a:r>
              <a:rPr lang="ru-RU" dirty="0">
                <a:solidFill>
                  <a:srgbClr val="FF0000"/>
                </a:solidFill>
              </a:rPr>
              <a:t>При безвозмездной передаче</a:t>
            </a:r>
            <a:r>
              <a:rPr lang="ru-RU" dirty="0"/>
              <a:t> товаров (работ, услуг), имущественных прав, произведенных (выполненных, оказанных) плательщиком, налоговая база определяется исходя из </a:t>
            </a:r>
            <a:r>
              <a:rPr lang="ru-RU" u="sng" dirty="0"/>
              <a:t>себестоимости</a:t>
            </a:r>
            <a:r>
              <a:rPr lang="ru-RU" dirty="0"/>
              <a:t> таких товаров (работ, услуг), имущественных прав. При безвозмездной передаче приобретенных товаров налоговая база определяется исходя </a:t>
            </a:r>
            <a:r>
              <a:rPr lang="ru-RU" u="sng" dirty="0"/>
              <a:t>из цены</a:t>
            </a:r>
            <a:r>
              <a:rPr lang="ru-RU" dirty="0"/>
              <a:t> их </a:t>
            </a:r>
            <a:r>
              <a:rPr lang="ru-RU" dirty="0" smtClean="0"/>
              <a:t>приобретения. </a:t>
            </a:r>
          </a:p>
          <a:p>
            <a:pPr marL="0" indent="0" algn="just">
              <a:buNone/>
            </a:pPr>
            <a:endParaRPr lang="ru-RU" dirty="0" smtClean="0"/>
          </a:p>
          <a:p>
            <a:pPr marL="457200" indent="-457200" algn="just"/>
            <a:r>
              <a:rPr lang="ru-RU" dirty="0"/>
              <a:t>При прочем выбытии </a:t>
            </a:r>
            <a:r>
              <a:rPr lang="ru-RU" dirty="0">
                <a:solidFill>
                  <a:srgbClr val="FF0000"/>
                </a:solidFill>
              </a:rPr>
              <a:t>в магазинах беспошлинной торговли товаров</a:t>
            </a:r>
            <a:r>
              <a:rPr lang="ru-RU" dirty="0"/>
              <a:t>, помещенных под таможенную процедуру беспошлинной торговли, налоговая база определяется исходя из цены их приобретения без учета налога на добавленную стоимость.</a:t>
            </a:r>
          </a:p>
        </p:txBody>
      </p:sp>
    </p:spTree>
    <p:extLst>
      <p:ext uri="{BB962C8B-B14F-4D97-AF65-F5344CB8AC3E}">
        <p14:creationId xmlns:p14="http://schemas.microsoft.com/office/powerpoint/2010/main" val="3814240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400" dirty="0">
                <a:latin typeface="Times New Roman" pitchFamily="18" charset="0"/>
                <a:cs typeface="Times New Roman" pitchFamily="18" charset="0"/>
              </a:rPr>
              <a:t>Налоговая база НДС (ст. 120 </a:t>
            </a:r>
            <a:r>
              <a:rPr lang="ru-RU" sz="4400" dirty="0" err="1">
                <a:latin typeface="Times New Roman" pitchFamily="18" charset="0"/>
                <a:cs typeface="Times New Roman" pitchFamily="18" charset="0"/>
              </a:rPr>
              <a:t>НК</a:t>
            </a:r>
            <a:r>
              <a:rPr lang="ru-RU" sz="4400" dirty="0">
                <a:latin typeface="Times New Roman" pitchFamily="18" charset="0"/>
                <a:cs typeface="Times New Roman" pitchFamily="18" charset="0"/>
              </a:rPr>
              <a:t>):</a:t>
            </a:r>
            <a:endParaRPr lang="ru-RU" dirty="0"/>
          </a:p>
        </p:txBody>
      </p:sp>
      <p:sp>
        <p:nvSpPr>
          <p:cNvPr id="3" name="Прямоугольник 2"/>
          <p:cNvSpPr/>
          <p:nvPr/>
        </p:nvSpPr>
        <p:spPr>
          <a:xfrm>
            <a:off x="755576" y="1124744"/>
            <a:ext cx="7704856" cy="3416320"/>
          </a:xfrm>
          <a:prstGeom prst="rect">
            <a:avLst/>
          </a:prstGeom>
        </p:spPr>
        <p:txBody>
          <a:bodyPr wrap="square">
            <a:spAutoFit/>
          </a:bodyPr>
          <a:lstStyle/>
          <a:p>
            <a:pPr marL="285750" indent="-285750">
              <a:buFont typeface="Arial" pitchFamily="34" charset="0"/>
              <a:buChar char="•"/>
            </a:pPr>
            <a:r>
              <a:rPr lang="ru-RU" dirty="0"/>
              <a:t>Налоговая база </a:t>
            </a:r>
            <a:r>
              <a:rPr lang="ru-RU" dirty="0">
                <a:solidFill>
                  <a:srgbClr val="FF0000"/>
                </a:solidFill>
              </a:rPr>
              <a:t>при реализации по фиксированным розничным ценам</a:t>
            </a:r>
            <a:r>
              <a:rPr lang="ru-RU" dirty="0"/>
              <a:t>, включающим </a:t>
            </a:r>
            <a:r>
              <a:rPr lang="ru-RU" dirty="0" smtClean="0"/>
              <a:t>НДС:</a:t>
            </a:r>
            <a:endParaRPr lang="ru-RU" dirty="0"/>
          </a:p>
          <a:p>
            <a:pPr marL="285750" indent="-285750" algn="just">
              <a:buFontTx/>
              <a:buChar char="-"/>
            </a:pPr>
            <a:r>
              <a:rPr lang="ru-RU" dirty="0" smtClean="0"/>
              <a:t>приобретенных </a:t>
            </a:r>
            <a:r>
              <a:rPr lang="ru-RU" dirty="0"/>
              <a:t>(ввезенных) товаров определяется как положительная разница между ценой реализации и ценой приобретения этих товаров. При этом цены приобретения и реализации определяются с учетом </a:t>
            </a:r>
            <a:r>
              <a:rPr lang="ru-RU" dirty="0" smtClean="0"/>
              <a:t>НДС: </a:t>
            </a:r>
          </a:p>
          <a:p>
            <a:pPr algn="just"/>
            <a:r>
              <a:rPr lang="ru-RU" dirty="0" err="1" smtClean="0">
                <a:solidFill>
                  <a:srgbClr val="FF0000"/>
                </a:solidFill>
              </a:rPr>
              <a:t>НБ</a:t>
            </a:r>
            <a:r>
              <a:rPr lang="ru-RU" dirty="0" smtClean="0">
                <a:solidFill>
                  <a:srgbClr val="FF0000"/>
                </a:solidFill>
              </a:rPr>
              <a:t>= цена реализации (с НДС) – цена приобретения (с НДС), </a:t>
            </a:r>
            <a:r>
              <a:rPr lang="ru-RU" dirty="0" err="1" smtClean="0">
                <a:solidFill>
                  <a:srgbClr val="FF0000"/>
                </a:solidFill>
              </a:rPr>
              <a:t>НБ</a:t>
            </a:r>
            <a:r>
              <a:rPr lang="ru-RU" dirty="0" smtClean="0">
                <a:solidFill>
                  <a:srgbClr val="FF0000"/>
                </a:solidFill>
              </a:rPr>
              <a:t>&gt;0</a:t>
            </a:r>
            <a:r>
              <a:rPr lang="ru-RU" dirty="0" smtClean="0"/>
              <a:t>;</a:t>
            </a:r>
            <a:endParaRPr lang="ru-RU" dirty="0"/>
          </a:p>
          <a:p>
            <a:pPr marL="285750" indent="-285750" algn="just">
              <a:buFontTx/>
              <a:buChar char="-"/>
            </a:pPr>
            <a:r>
              <a:rPr lang="ru-RU" dirty="0" smtClean="0"/>
              <a:t>произведенных </a:t>
            </a:r>
            <a:r>
              <a:rPr lang="ru-RU" dirty="0"/>
              <a:t>товаров определяется как стоимость этих товаров, исчисленная исходя из фиксированных розничных цен, включающих </a:t>
            </a:r>
            <a:r>
              <a:rPr lang="ru-RU" dirty="0" smtClean="0"/>
              <a:t>НДС.</a:t>
            </a:r>
          </a:p>
          <a:p>
            <a:r>
              <a:rPr lang="ru-RU" dirty="0" err="1">
                <a:solidFill>
                  <a:srgbClr val="FF0000"/>
                </a:solidFill>
                <a:latin typeface="Times New Roman" pitchFamily="18" charset="0"/>
                <a:cs typeface="Times New Roman" pitchFamily="18" charset="0"/>
              </a:rPr>
              <a:t>НБ</a:t>
            </a:r>
            <a:r>
              <a:rPr lang="ru-RU" dirty="0">
                <a:solidFill>
                  <a:srgbClr val="FF0000"/>
                </a:solidFill>
                <a:latin typeface="Times New Roman" pitchFamily="18" charset="0"/>
                <a:cs typeface="Times New Roman" pitchFamily="18" charset="0"/>
              </a:rPr>
              <a:t>= </a:t>
            </a:r>
            <a:r>
              <a:rPr lang="ru-RU" dirty="0" smtClean="0">
                <a:solidFill>
                  <a:srgbClr val="FF0000"/>
                </a:solidFill>
                <a:latin typeface="Times New Roman" pitchFamily="18" charset="0"/>
                <a:cs typeface="Times New Roman" pitchFamily="18" charset="0"/>
              </a:rPr>
              <a:t>стоимость товара=цена с НДС</a:t>
            </a:r>
            <a:endParaRPr lang="ru-RU" dirty="0">
              <a:solidFill>
                <a:srgbClr val="FF0000"/>
              </a:solidFill>
              <a:latin typeface="Times New Roman" pitchFamily="18" charset="0"/>
              <a:cs typeface="Times New Roman" pitchFamily="18" charset="0"/>
            </a:endParaRPr>
          </a:p>
          <a:p>
            <a:endParaRPr lang="ru-RU" dirty="0">
              <a:solidFill>
                <a:srgbClr val="FF0000"/>
              </a:solidFill>
            </a:endParaRPr>
          </a:p>
          <a:p>
            <a:pPr marL="285750" indent="-285750" algn="just">
              <a:buFontTx/>
              <a:buChar char="-"/>
            </a:pPr>
            <a:endParaRPr lang="ru-RU" dirty="0"/>
          </a:p>
        </p:txBody>
      </p:sp>
    </p:spTree>
    <p:extLst>
      <p:ext uri="{BB962C8B-B14F-4D97-AF65-F5344CB8AC3E}">
        <p14:creationId xmlns:p14="http://schemas.microsoft.com/office/powerpoint/2010/main" val="541901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4136CF89BB20794CB8162050F86E0FBB" ma:contentTypeVersion="0" ma:contentTypeDescription="Создание документа." ma:contentTypeScope="" ma:versionID="7e4c103b61a28e60d0588a268d02a97a">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B9673F1-F62B-40A7-98DA-72702DA11C85}"/>
</file>

<file path=customXml/itemProps2.xml><?xml version="1.0" encoding="utf-8"?>
<ds:datastoreItem xmlns:ds="http://schemas.openxmlformats.org/officeDocument/2006/customXml" ds:itemID="{C43B6A78-73CA-4F87-B9CB-F4417636CAF8}"/>
</file>

<file path=customXml/itemProps3.xml><?xml version="1.0" encoding="utf-8"?>
<ds:datastoreItem xmlns:ds="http://schemas.openxmlformats.org/officeDocument/2006/customXml" ds:itemID="{8472147D-9192-4FED-8D56-8249B71D4162}"/>
</file>

<file path=docProps/app.xml><?xml version="1.0" encoding="utf-8"?>
<Properties xmlns="http://schemas.openxmlformats.org/officeDocument/2006/extended-properties" xmlns:vt="http://schemas.openxmlformats.org/officeDocument/2006/docPropsVTypes">
  <Template>Apex</Template>
  <TotalTime>4738</TotalTime>
  <Words>4375</Words>
  <Application>Microsoft Office PowerPoint</Application>
  <PresentationFormat>Экран (4:3)</PresentationFormat>
  <Paragraphs>348</Paragraphs>
  <Slides>50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50</vt:i4>
      </vt:variant>
    </vt:vector>
  </HeadingPairs>
  <TitlesOfParts>
    <vt:vector size="51" baseType="lpstr">
      <vt:lpstr>Апекс</vt:lpstr>
      <vt:lpstr>Республиканские и местные налоги и сборы</vt:lpstr>
      <vt:lpstr>Плательщики НДС (ст. 112 НК):</vt:lpstr>
      <vt:lpstr>Особенности признания плательщиками индивидуальных предпринимателей (ст.113 НК)</vt:lpstr>
      <vt:lpstr>Объекты налогообложения (ст. 115 НК)</vt:lpstr>
      <vt:lpstr> Объектами налогообложения НДС не признаются:</vt:lpstr>
      <vt:lpstr>Презентация PowerPoint</vt:lpstr>
      <vt:lpstr>Освобождаются от НДС обороты по реализации на территории Республики Беларусь (ст.118 НК):</vt:lpstr>
      <vt:lpstr> Налоговая база НДС (ст. 120 НК):</vt:lpstr>
      <vt:lpstr>Налоговая база НДС (ст. 120 НК):</vt:lpstr>
      <vt:lpstr>Определение момента фактической реализации товаров (работ, услуг), имущественных прав (ст. 121 НК)</vt:lpstr>
      <vt:lpstr>Ст. 138 НК - Налоговая база НДС, взимаемого таможенными органами при ввозе товаров на территорию РБ, определяется как сумма:</vt:lpstr>
      <vt:lpstr>Презентация PowerPoint</vt:lpstr>
      <vt:lpstr>Ставки НДС (ст. 122 НК):</vt:lpstr>
      <vt:lpstr>Ставки НДС (ст. 122 НК):</vt:lpstr>
      <vt:lpstr>Ставки НДС (ст. 122 НК):</vt:lpstr>
      <vt:lpstr>Порядок исчисления НДС (ст.128 НК)</vt:lpstr>
      <vt:lpstr>Презентация PowerPoint</vt:lpstr>
      <vt:lpstr>Налоговые вычеты (ст. 132 НК):</vt:lpstr>
      <vt:lpstr>Особенности исчисления и уплаты НДС при оказании иностранными организациями услуг в электронной форме для физических лиц (ст.141 НК)</vt:lpstr>
      <vt:lpstr>Налоговый и отчетный периоды при реализации товаров (работ, услуг), имущественных прав (ст.127 НК)</vt:lpstr>
      <vt:lpstr>Порядок и сроки представления налоговых деклараций (расчетов) и уплаты НДС (ст.136 НК)</vt:lpstr>
      <vt:lpstr>2. Акцизы</vt:lpstr>
      <vt:lpstr>Плательщики акцизов (ст.145 НК)</vt:lpstr>
      <vt:lpstr>Подакцизные товары (ст.150 НК):</vt:lpstr>
      <vt:lpstr>Не признаются подакцизными товарами:</vt:lpstr>
      <vt:lpstr>Ставки акцизов (ст.155 НК):</vt:lpstr>
      <vt:lpstr>Объекты налогообложения акцизами (ст.147 НК):</vt:lpstr>
      <vt:lpstr>Освобождаются от акцизов (ст.151 НК):</vt:lpstr>
      <vt:lpstr>Освобождаются от акцизов при ввозе на территорию РБ (ст.154 НК):</vt:lpstr>
      <vt:lpstr>Определение налоговой базы по акцизам (ст.148 НК):</vt:lpstr>
      <vt:lpstr>Определение налоговой базы по акцизам (ст.148 НК):</vt:lpstr>
      <vt:lpstr>Определение момента фактической реализации (передачи) подакцизных товаров (ст.149 НК)</vt:lpstr>
      <vt:lpstr>Порядок исчисления (ст.160 НК)</vt:lpstr>
      <vt:lpstr>Налоговые вычеты (ст.159 НК):</vt:lpstr>
      <vt:lpstr> Налоговый период акцизов (ст.158 НК)</vt:lpstr>
      <vt:lpstr>Сроки представления налоговых деклараций (расчетов) и уплаты акцизов (ст.163 НК)</vt:lpstr>
      <vt:lpstr>3. Налог на прибыль</vt:lpstr>
      <vt:lpstr> Плательщики налога на прибыль (ст.166 НК):</vt:lpstr>
      <vt:lpstr>Объект налогообложения (ст.167 НК):</vt:lpstr>
      <vt:lpstr>Презентация PowerPoint</vt:lpstr>
      <vt:lpstr>Не являются объектом налогообложения налогом на прибыль (ст.167 НК):</vt:lpstr>
      <vt:lpstr>От налогообложения налогом на прибыль освобождаются (ст.181 НК):</vt:lpstr>
      <vt:lpstr>Налоговая база налога на прибыль (ст.182 НК):</vt:lpstr>
      <vt:lpstr> Ставки налога на прибыль (ст.184 НК):</vt:lpstr>
      <vt:lpstr>Налоговый и отчетный периоды налога на прибыль (ст.185 НК)</vt:lpstr>
      <vt:lpstr>Порядок исчисления налога на прибыль (ст.186 НК)</vt:lpstr>
      <vt:lpstr>Сроки представления налоговых деклараций (расчетов) и уплаты налога на прибыль (ст.186 НК)</vt:lpstr>
      <vt:lpstr>Сроки представления налоговых деклараций (расчетов) и уплаты налога на прибыль (ст.186 НК)</vt:lpstr>
      <vt:lpstr>Устранение двойного налогообложения (ст. 187 НК)</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Республиканские и местные налоги и сборы</dc:title>
  <dc:creator>V&amp;K</dc:creator>
  <cp:lastModifiedBy>ЛЮДМИЛА</cp:lastModifiedBy>
  <cp:revision>87</cp:revision>
  <dcterms:created xsi:type="dcterms:W3CDTF">2017-03-19T16:13:45Z</dcterms:created>
  <dcterms:modified xsi:type="dcterms:W3CDTF">2020-03-28T16:22:17Z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0x0101004136CF89BB20794CB8162050F86E0FBB</vt:lpwstr>
  </property>
</Properties>
</file>